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57" r:id="rId3"/>
    <p:sldId id="258" r:id="rId4"/>
    <p:sldId id="260" r:id="rId5"/>
    <p:sldId id="268" r:id="rId6"/>
    <p:sldId id="261" r:id="rId7"/>
    <p:sldId id="262" r:id="rId8"/>
    <p:sldId id="269" r:id="rId9"/>
    <p:sldId id="263" r:id="rId10"/>
    <p:sldId id="264" r:id="rId11"/>
    <p:sldId id="265" r:id="rId12"/>
    <p:sldId id="267" r:id="rId13"/>
  </p:sldIdLst>
  <p:sldSz cx="12192000" cy="6858000"/>
  <p:notesSz cx="6797675" cy="9926638"/>
  <p:embeddedFontLst>
    <p:embeddedFont>
      <p:font typeface="Adler" panose="020B0604020202020204"/>
      <p:regular r:id="rId15"/>
    </p:embeddedFont>
    <p:embeddedFont>
      <p:font typeface="Amatic SC" panose="00000500000000000000" pitchFamily="2" charset="-79"/>
      <p:regular r:id="rId16"/>
      <p:bold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269" autoAdjust="0"/>
  </p:normalViewPr>
  <p:slideViewPr>
    <p:cSldViewPr snapToGrid="0">
      <p:cViewPr>
        <p:scale>
          <a:sx n="100" d="100"/>
          <a:sy n="100" d="100"/>
        </p:scale>
        <p:origin x="-330" y="-1494"/>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6DE5F-DF04-4F27-A344-93FB2E432C72}" type="datetimeFigureOut">
              <a:rPr lang="en-GB" smtClean="0"/>
              <a:t>12/01/2026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4</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5</a:t>
            </a:fld>
            <a:endParaRPr lang="en-GB"/>
          </a:p>
        </p:txBody>
      </p:sp>
    </p:spTree>
    <p:extLst>
      <p:ext uri="{BB962C8B-B14F-4D97-AF65-F5344CB8AC3E}">
        <p14:creationId xmlns:p14="http://schemas.microsoft.com/office/powerpoint/2010/main" val="178413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12/01/2026</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12/01/2026</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12/01/2026</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12/01/2026</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12/01/2026</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12/01/2026</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12/01/2026</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12/01/2026</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12/01/2026</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12/01/2026</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12/01/2026</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12/01/2026</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jpeg"/><Relationship Id="rId4" Type="http://schemas.openxmlformats.org/officeDocument/2006/relationships/image" Target="../media/image22.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2"/>
          <a:stretch>
            <a:fillRect/>
          </a:stretch>
        </p:blipFill>
        <p:spPr>
          <a:xfrm>
            <a:off x="4019956" y="1584357"/>
            <a:ext cx="8172044" cy="5203214"/>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3066973" y="-1080025"/>
            <a:ext cx="11344082" cy="3479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latin typeface="Amatic SC" panose="00000500000000000000" pitchFamily="2" charset="-79"/>
                <a:cs typeface="Amatic SC" panose="00000500000000000000" pitchFamily="2" charset="-79"/>
              </a:rPr>
              <a:t>Reception Long </a:t>
            </a:r>
          </a:p>
          <a:p>
            <a:r>
              <a:rPr lang="en-US" sz="7200" dirty="0">
                <a:latin typeface="Amatic SC" panose="00000500000000000000" pitchFamily="2" charset="-79"/>
                <a:cs typeface="Amatic SC" panose="00000500000000000000" pitchFamily="2" charset="-79"/>
              </a:rPr>
              <a:t>Term </a:t>
            </a:r>
            <a:r>
              <a:rPr lang="en-US" sz="7200">
                <a:latin typeface="Amatic SC" panose="00000500000000000000" pitchFamily="2" charset="-79"/>
                <a:cs typeface="Amatic SC" panose="00000500000000000000" pitchFamily="2" charset="-79"/>
              </a:rPr>
              <a:t>Plan 25-26</a:t>
            </a:r>
            <a:endParaRPr lang="en-GB" sz="7200"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35190E74-8587-48B1-A2DC-DA613BB57499}"/>
              </a:ext>
            </a:extLst>
          </p:cNvPr>
          <p:cNvSpPr txBox="1"/>
          <p:nvPr/>
        </p:nvSpPr>
        <p:spPr>
          <a:xfrm>
            <a:off x="249300" y="3204553"/>
            <a:ext cx="3969615" cy="338554"/>
          </a:xfrm>
          <a:prstGeom prst="rect">
            <a:avLst/>
          </a:prstGeom>
          <a:noFill/>
        </p:spPr>
        <p:txBody>
          <a:bodyPr wrap="square">
            <a:spAutoFit/>
          </a:bodyPr>
          <a:lstStyle/>
          <a:p>
            <a:endParaRPr lang="en-GB" sz="1600" i="1" dirty="0"/>
          </a:p>
        </p:txBody>
      </p:sp>
      <p:sp>
        <p:nvSpPr>
          <p:cNvPr id="8" name="TextBox 7">
            <a:extLst>
              <a:ext uri="{FF2B5EF4-FFF2-40B4-BE49-F238E27FC236}">
                <a16:creationId xmlns:a16="http://schemas.microsoft.com/office/drawing/2014/main" id="{26423087-9BE2-4DE3-9A6C-B07225FFFFA9}"/>
              </a:ext>
            </a:extLst>
          </p:cNvPr>
          <p:cNvSpPr txBox="1"/>
          <p:nvPr/>
        </p:nvSpPr>
        <p:spPr>
          <a:xfrm>
            <a:off x="4722998" y="70429"/>
            <a:ext cx="7632070" cy="338554"/>
          </a:xfrm>
          <a:prstGeom prst="rect">
            <a:avLst/>
          </a:prstGeom>
          <a:noFill/>
        </p:spPr>
        <p:txBody>
          <a:bodyPr wrap="square">
            <a:spAutoFit/>
          </a:bodyPr>
          <a:lstStyle/>
          <a:p>
            <a:endParaRPr lang="en-GB" sz="1600" i="1" dirty="0"/>
          </a:p>
        </p:txBody>
      </p:sp>
      <p:pic>
        <p:nvPicPr>
          <p:cNvPr id="9" name="Picture 8" descr="big PURPLE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1772" y="2975428"/>
            <a:ext cx="1814285" cy="1799772"/>
          </a:xfrm>
          <a:prstGeom prst="rect">
            <a:avLst/>
          </a:prstGeom>
          <a:noFill/>
          <a:ln>
            <a:noFill/>
          </a:ln>
        </p:spPr>
      </p:pic>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801892873"/>
              </p:ext>
            </p:extLst>
          </p:nvPr>
        </p:nvGraphicFramePr>
        <p:xfrm>
          <a:off x="266699" y="-2928938"/>
          <a:ext cx="11777663" cy="9094241"/>
        </p:xfrm>
        <a:graphic>
          <a:graphicData uri="http://schemas.openxmlformats.org/drawingml/2006/table">
            <a:tbl>
              <a:tblPr firstRow="1" bandRow="1">
                <a:tableStyleId>{5C22544A-7EE6-4342-B048-85BDC9FD1C3A}</a:tableStyleId>
              </a:tblPr>
              <a:tblGrid>
                <a:gridCol w="1643564">
                  <a:extLst>
                    <a:ext uri="{9D8B030D-6E8A-4147-A177-3AD203B41FA5}">
                      <a16:colId xmlns:a16="http://schemas.microsoft.com/office/drawing/2014/main" val="385991600"/>
                    </a:ext>
                  </a:extLst>
                </a:gridCol>
                <a:gridCol w="1643564">
                  <a:extLst>
                    <a:ext uri="{9D8B030D-6E8A-4147-A177-3AD203B41FA5}">
                      <a16:colId xmlns:a16="http://schemas.microsoft.com/office/drawing/2014/main" val="2865123548"/>
                    </a:ext>
                  </a:extLst>
                </a:gridCol>
                <a:gridCol w="253782">
                  <a:extLst>
                    <a:ext uri="{9D8B030D-6E8A-4147-A177-3AD203B41FA5}">
                      <a16:colId xmlns:a16="http://schemas.microsoft.com/office/drawing/2014/main" val="872926247"/>
                    </a:ext>
                  </a:extLst>
                </a:gridCol>
                <a:gridCol w="1490052">
                  <a:extLst>
                    <a:ext uri="{9D8B030D-6E8A-4147-A177-3AD203B41FA5}">
                      <a16:colId xmlns:a16="http://schemas.microsoft.com/office/drawing/2014/main" val="4138297329"/>
                    </a:ext>
                  </a:extLst>
                </a:gridCol>
                <a:gridCol w="1456209">
                  <a:extLst>
                    <a:ext uri="{9D8B030D-6E8A-4147-A177-3AD203B41FA5}">
                      <a16:colId xmlns:a16="http://schemas.microsoft.com/office/drawing/2014/main" val="1315738151"/>
                    </a:ext>
                  </a:extLst>
                </a:gridCol>
                <a:gridCol w="1709943">
                  <a:extLst>
                    <a:ext uri="{9D8B030D-6E8A-4147-A177-3AD203B41FA5}">
                      <a16:colId xmlns:a16="http://schemas.microsoft.com/office/drawing/2014/main" val="2573491699"/>
                    </a:ext>
                  </a:extLst>
                </a:gridCol>
                <a:gridCol w="253782">
                  <a:extLst>
                    <a:ext uri="{9D8B030D-6E8A-4147-A177-3AD203B41FA5}">
                      <a16:colId xmlns:a16="http://schemas.microsoft.com/office/drawing/2014/main" val="345752596"/>
                    </a:ext>
                  </a:extLst>
                </a:gridCol>
                <a:gridCol w="1643564">
                  <a:extLst>
                    <a:ext uri="{9D8B030D-6E8A-4147-A177-3AD203B41FA5}">
                      <a16:colId xmlns:a16="http://schemas.microsoft.com/office/drawing/2014/main" val="2335150482"/>
                    </a:ext>
                  </a:extLst>
                </a:gridCol>
                <a:gridCol w="253782">
                  <a:extLst>
                    <a:ext uri="{9D8B030D-6E8A-4147-A177-3AD203B41FA5}">
                      <a16:colId xmlns:a16="http://schemas.microsoft.com/office/drawing/2014/main" val="4046203905"/>
                    </a:ext>
                  </a:extLst>
                </a:gridCol>
                <a:gridCol w="1429421">
                  <a:extLst>
                    <a:ext uri="{9D8B030D-6E8A-4147-A177-3AD203B41FA5}">
                      <a16:colId xmlns:a16="http://schemas.microsoft.com/office/drawing/2014/main" val="3958640114"/>
                    </a:ext>
                  </a:extLst>
                </a:gridCol>
              </a:tblGrid>
              <a:tr h="60757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80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382284">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558723">
                <a:tc rowSpan="3">
                  <a:txBody>
                    <a:bodyPr/>
                    <a:lstStyle/>
                    <a:p>
                      <a:pPr algn="ctr"/>
                      <a:r>
                        <a:rPr lang="en-US" sz="2400" b="1" dirty="0">
                          <a:latin typeface="Amatic SC" panose="00000500000000000000" pitchFamily="2" charset="-79"/>
                          <a:cs typeface="Amatic SC" panose="00000500000000000000" pitchFamily="2" charset="-79"/>
                        </a:rPr>
                        <a:t>Understanding the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6539253">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b="1" dirty="0">
                          <a:solidFill>
                            <a:schemeClr val="tx1"/>
                          </a:solidFill>
                          <a:effectLst/>
                          <a:latin typeface="+mn-lt"/>
                          <a:ea typeface="Calibri" panose="020F0502020204030204" pitchFamily="34" charset="0"/>
                          <a:cs typeface="Amatic SC" panose="00000500000000000000" pitchFamily="2" charset="-79"/>
                        </a:rPr>
                        <a:t>Identifying their family. </a:t>
                      </a:r>
                      <a:r>
                        <a:rPr lang="en-GB" sz="700" b="0" dirty="0">
                          <a:solidFill>
                            <a:schemeClr val="tx1"/>
                          </a:solidFill>
                          <a:effectLst/>
                          <a:latin typeface="+mn-lt"/>
                          <a:ea typeface="Calibri" panose="020F0502020204030204" pitchFamily="34" charset="0"/>
                          <a:cs typeface="Amatic SC" panose="00000500000000000000" pitchFamily="2" charset="-79"/>
                        </a:rPr>
                        <a:t>Commenting on photos of their family; naming who they can see and of what relation they are to them. </a:t>
                      </a:r>
                    </a:p>
                    <a:p>
                      <a:pPr marL="171450" indent="-171450">
                        <a:lnSpc>
                          <a:spcPct val="100000"/>
                        </a:lnSpc>
                        <a:spcBef>
                          <a:spcPts val="100"/>
                        </a:spcBef>
                        <a:spcAft>
                          <a:spcPts val="800"/>
                        </a:spcAft>
                        <a:buFont typeface="Courier New" panose="02070309020205020404" pitchFamily="49" charset="0"/>
                        <a:buChar char="o"/>
                      </a:pPr>
                      <a:r>
                        <a:rPr lang="en-GB" sz="700" b="1" dirty="0">
                          <a:solidFill>
                            <a:schemeClr val="tx1"/>
                          </a:solidFill>
                          <a:effectLst/>
                          <a:latin typeface="+mn-lt"/>
                          <a:ea typeface="Calibri" panose="020F0502020204030204" pitchFamily="34" charset="0"/>
                          <a:cs typeface="Amatic SC" panose="00000500000000000000" pitchFamily="2" charset="-79"/>
                        </a:rPr>
                        <a:t>Can talk about what they do with their family and places they have been with their family. </a:t>
                      </a:r>
                      <a:r>
                        <a:rPr lang="en-GB" sz="700" b="0" dirty="0">
                          <a:solidFill>
                            <a:srgbClr val="7030A0"/>
                          </a:solidFill>
                          <a:effectLst/>
                          <a:latin typeface="+mn-lt"/>
                          <a:ea typeface="Calibri" panose="020F0502020204030204" pitchFamily="34" charset="0"/>
                          <a:cs typeface="Amatic SC" panose="00000500000000000000" pitchFamily="2" charset="-79"/>
                        </a:rPr>
                        <a:t>Can draw similarities and make comparisons between other families. </a:t>
                      </a:r>
                      <a:r>
                        <a:rPr lang="en-US" sz="700" dirty="0">
                          <a:solidFill>
                            <a:srgbClr val="7030A0"/>
                          </a:solidFill>
                          <a:latin typeface="+mn-lt"/>
                        </a:rPr>
                        <a:t>Name and describe people who are familiar to them</a:t>
                      </a:r>
                      <a:r>
                        <a:rPr lang="en-US" sz="700" dirty="0">
                          <a:latin typeface="+mn-lt"/>
                        </a:rPr>
                        <a:t>.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Read fictional stories about families and start to tell the difference between real and fiction. </a:t>
                      </a:r>
                      <a:r>
                        <a:rPr lang="en-US" sz="700" b="1" dirty="0">
                          <a:latin typeface="+mn-lt"/>
                        </a:rPr>
                        <a:t>Talk about members of their immediate family and community.</a:t>
                      </a:r>
                      <a:endParaRPr lang="en-GB" sz="700" b="1" dirty="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Navigating around our classroom and outdoor areas. Create treasure hunts to find places/ objects within our learning environment.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different occupations and how they use transport to help them in their jobs.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rgbClr val="7030A0"/>
                          </a:solidFill>
                          <a:effectLst/>
                          <a:latin typeface="+mn-lt"/>
                          <a:ea typeface="Calibri" panose="020F0502020204030204" pitchFamily="34" charset="0"/>
                          <a:cs typeface="Amatic SC" panose="00000500000000000000" pitchFamily="2" charset="-79"/>
                        </a:rPr>
                        <a:t>Listen out for and make note of children’s discussion between themselves regarding their experience of past birthday celebrations.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rgbClr val="7030A0"/>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rgbClr val="7030A0"/>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rgbClr val="7030A0"/>
                        </a:solidFill>
                        <a:effectLst/>
                        <a:latin typeface="+mn-lt"/>
                        <a:ea typeface="Calibri" panose="020F0502020204030204" pitchFamily="34" charset="0"/>
                        <a:cs typeface="Amatic SC" panose="00000500000000000000" pitchFamily="2" charset="-79"/>
                      </a:endParaRPr>
                    </a:p>
                    <a:p>
                      <a:r>
                        <a:rPr lang="en-GB" sz="700" b="0" dirty="0">
                          <a:solidFill>
                            <a:srgbClr val="7030A0"/>
                          </a:solidFill>
                          <a:effectLst/>
                          <a:latin typeface="+mn-lt"/>
                          <a:ea typeface="Calibri" panose="020F0502020204030204" pitchFamily="34" charset="0"/>
                          <a:cs typeface="Amatic SC" panose="00000500000000000000" pitchFamily="2" charset="-79"/>
                        </a:rPr>
                        <a:t>Jigsaw RE-</a:t>
                      </a:r>
                      <a:r>
                        <a:rPr lang="en-GB" sz="800" kern="1200" dirty="0">
                          <a:solidFill>
                            <a:schemeClr val="dk1"/>
                          </a:solidFill>
                          <a:effectLst/>
                          <a:latin typeface="+mn-lt"/>
                          <a:ea typeface="+mn-ea"/>
                          <a:cs typeface="+mn-cs"/>
                        </a:rPr>
                        <a:t>What makes people special?</a:t>
                      </a:r>
                    </a:p>
                    <a:p>
                      <a:r>
                        <a:rPr lang="en-GB" sz="800" kern="1200" dirty="0">
                          <a:solidFill>
                            <a:schemeClr val="dk1"/>
                          </a:solidFill>
                          <a:effectLst/>
                          <a:latin typeface="+mn-lt"/>
                          <a:ea typeface="+mn-ea"/>
                          <a:cs typeface="+mn-cs"/>
                        </a:rPr>
                        <a:t>Christianity and Judaism</a:t>
                      </a:r>
                      <a:endParaRPr lang="en-GB" sz="800" b="0" dirty="0">
                        <a:solidFill>
                          <a:srgbClr val="7030A0"/>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rgbClr val="7030A0"/>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rgbClr val="7030A0"/>
                          </a:solidFill>
                          <a:effectLst/>
                          <a:latin typeface="+mn-lt"/>
                          <a:ea typeface="Calibri" panose="020F0502020204030204" pitchFamily="34" charset="0"/>
                          <a:cs typeface="Amatic SC" panose="00000500000000000000" pitchFamily="2" charset="-79"/>
                        </a:rPr>
                        <a:t>Families</a:t>
                      </a:r>
                      <a:r>
                        <a:rPr lang="en-GB" sz="700" b="0" baseline="0" dirty="0">
                          <a:solidFill>
                            <a:srgbClr val="7030A0"/>
                          </a:solidFill>
                          <a:effectLst/>
                          <a:latin typeface="+mn-lt"/>
                          <a:ea typeface="Calibri" panose="020F0502020204030204" pitchFamily="34" charset="0"/>
                          <a:cs typeface="Amatic SC" panose="00000500000000000000" pitchFamily="2" charset="-79"/>
                        </a:rPr>
                        <a:t> are made up differently, in relation to gender, race, culture and faith.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rgbClr val="FF0000"/>
                          </a:solidFill>
                          <a:effectLst/>
                          <a:latin typeface="+mn-lt"/>
                          <a:ea typeface="Calibri" panose="020F0502020204030204" pitchFamily="34" charset="0"/>
                          <a:cs typeface="Amatic SC" panose="00000500000000000000" pitchFamily="2" charset="-79"/>
                        </a:rPr>
                        <a:t>Talk about why things happen and how things work</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rgbClr val="7030A0"/>
                          </a:solidFill>
                          <a:effectLst/>
                          <a:latin typeface="+mn-lt"/>
                          <a:ea typeface="Calibri" panose="020F0502020204030204" pitchFamily="34" charset="0"/>
                          <a:cs typeface="Amatic SC" panose="00000500000000000000" pitchFamily="2" charset="-79"/>
                        </a:rPr>
                        <a:t>How</a:t>
                      </a:r>
                      <a:r>
                        <a:rPr lang="en-GB" sz="700" b="0" baseline="0" dirty="0">
                          <a:solidFill>
                            <a:srgbClr val="7030A0"/>
                          </a:solidFill>
                          <a:effectLst/>
                          <a:latin typeface="+mn-lt"/>
                          <a:ea typeface="Calibri" panose="020F0502020204030204" pitchFamily="34" charset="0"/>
                          <a:cs typeface="Amatic SC" panose="00000500000000000000" pitchFamily="2" charset="-79"/>
                        </a:rPr>
                        <a:t> have we changed since we were born? Use language related to time </a:t>
                      </a:r>
                      <a:r>
                        <a:rPr lang="en-GB" sz="700" b="0" baseline="0" dirty="0" err="1">
                          <a:solidFill>
                            <a:srgbClr val="7030A0"/>
                          </a:solidFill>
                          <a:effectLst/>
                          <a:latin typeface="+mn-lt"/>
                          <a:ea typeface="Calibri" panose="020F0502020204030204" pitchFamily="34" charset="0"/>
                          <a:cs typeface="Amatic SC" panose="00000500000000000000" pitchFamily="2" charset="-79"/>
                        </a:rPr>
                        <a:t>eg</a:t>
                      </a:r>
                      <a:r>
                        <a:rPr lang="en-GB" sz="700" b="0" baseline="0" dirty="0">
                          <a:solidFill>
                            <a:srgbClr val="7030A0"/>
                          </a:solidFill>
                          <a:effectLst/>
                          <a:latin typeface="+mn-lt"/>
                          <a:ea typeface="Calibri" panose="020F0502020204030204" pitchFamily="34" charset="0"/>
                          <a:cs typeface="Amatic SC" panose="00000500000000000000" pitchFamily="2" charset="-79"/>
                        </a:rPr>
                        <a:t> younger, when I was, past, now, today.</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baseline="0" dirty="0">
                          <a:solidFill>
                            <a:srgbClr val="FF0000"/>
                          </a:solidFill>
                          <a:effectLst/>
                          <a:latin typeface="+mn-lt"/>
                          <a:ea typeface="Calibri" panose="020F0502020204030204" pitchFamily="34" charset="0"/>
                          <a:cs typeface="Amatic SC" panose="00000500000000000000" pitchFamily="2" charset="-79"/>
                        </a:rPr>
                        <a:t>Explore a range of objects that work in different ways </a:t>
                      </a:r>
                      <a:r>
                        <a:rPr lang="en-GB" sz="700" b="0" baseline="0" dirty="0" err="1">
                          <a:solidFill>
                            <a:srgbClr val="FF0000"/>
                          </a:solidFill>
                          <a:effectLst/>
                          <a:latin typeface="+mn-lt"/>
                          <a:ea typeface="Calibri" panose="020F0502020204030204" pitchFamily="34" charset="0"/>
                          <a:cs typeface="Amatic SC" panose="00000500000000000000" pitchFamily="2" charset="-79"/>
                        </a:rPr>
                        <a:t>eg</a:t>
                      </a:r>
                      <a:r>
                        <a:rPr lang="en-GB" sz="700" b="0" baseline="0" dirty="0">
                          <a:solidFill>
                            <a:srgbClr val="FF0000"/>
                          </a:solidFill>
                          <a:effectLst/>
                          <a:latin typeface="+mn-lt"/>
                          <a:ea typeface="Calibri" panose="020F0502020204030204" pitchFamily="34" charset="0"/>
                          <a:cs typeface="Amatic SC" panose="00000500000000000000" pitchFamily="2" charset="-79"/>
                        </a:rPr>
                        <a:t> egg whisk, torch, pulleys</a:t>
                      </a:r>
                    </a:p>
                    <a:p>
                      <a:r>
                        <a:rPr lang="en-GB" sz="700" b="0" dirty="0">
                          <a:solidFill>
                            <a:srgbClr val="7030A0"/>
                          </a:solidFill>
                          <a:effectLst/>
                          <a:latin typeface="+mn-lt"/>
                          <a:ea typeface="Calibri" panose="020F0502020204030204" pitchFamily="34" charset="0"/>
                          <a:cs typeface="Amatic SC" panose="00000500000000000000" pitchFamily="2" charset="-79"/>
                        </a:rPr>
                        <a:t>Jigsaw </a:t>
                      </a:r>
                      <a:r>
                        <a:rPr lang="en-GB" sz="800" b="0" dirty="0">
                          <a:solidFill>
                            <a:srgbClr val="7030A0"/>
                          </a:solidFill>
                          <a:effectLst/>
                          <a:latin typeface="+mn-lt"/>
                          <a:ea typeface="Calibri" panose="020F0502020204030204" pitchFamily="34" charset="0"/>
                          <a:cs typeface="Amatic SC" panose="00000500000000000000" pitchFamily="2" charset="-79"/>
                        </a:rPr>
                        <a:t>RE-</a:t>
                      </a:r>
                      <a:r>
                        <a:rPr lang="en-GB" sz="800" kern="1200" dirty="0">
                          <a:solidFill>
                            <a:schemeClr val="dk1"/>
                          </a:solidFill>
                          <a:effectLst/>
                          <a:latin typeface="+mn-lt"/>
                          <a:ea typeface="+mn-ea"/>
                          <a:cs typeface="+mn-cs"/>
                        </a:rPr>
                        <a:t>What is Christmas?</a:t>
                      </a:r>
                    </a:p>
                    <a:p>
                      <a:r>
                        <a:rPr lang="en-GB" sz="800" kern="1200" dirty="0">
                          <a:solidFill>
                            <a:schemeClr val="dk1"/>
                          </a:solidFill>
                          <a:effectLst/>
                          <a:latin typeface="+mn-lt"/>
                          <a:ea typeface="+mn-ea"/>
                          <a:cs typeface="+mn-cs"/>
                        </a:rPr>
                        <a:t>Christianity concept: Incarnation</a:t>
                      </a:r>
                      <a:endParaRPr lang="en-GB" sz="800" b="0" dirty="0">
                        <a:solidFill>
                          <a:srgbClr val="7030A0"/>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rgbClr val="FF0000"/>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rgbClr val="7030A0"/>
                          </a:solidFill>
                          <a:effectLst/>
                          <a:latin typeface="+mn-lt"/>
                          <a:ea typeface="Calibri" panose="020F0502020204030204" pitchFamily="34" charset="0"/>
                          <a:cs typeface="Amatic SC" panose="00000500000000000000" pitchFamily="2" charset="-79"/>
                        </a:rPr>
                        <a:t>Listening to stories and placing events in chronological order. Order and sequence.</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a range of animals. Learn their names and label their body parts.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US" sz="700" dirty="0">
                          <a:latin typeface="+mn-lt"/>
                        </a:rPr>
                        <a:t>Nocturnal Animals Making sense of different environments and habitats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rgbClr val="FF0000"/>
                          </a:solidFill>
                        </a:rPr>
                        <a:t>Use images, video clips, shared texts and other resources to bring the wider world into the classroom. Listen to what children say about what they see Use the internet with careful adult supervision at all times and retrieve information of interest. Role-model safe behavior and privacy </a:t>
                      </a:r>
                      <a:r>
                        <a:rPr lang="en-US" sz="700" dirty="0" err="1">
                          <a:solidFill>
                            <a:srgbClr val="FF0000"/>
                          </a:solidFill>
                        </a:rPr>
                        <a:t>eg</a:t>
                      </a:r>
                      <a:r>
                        <a:rPr lang="en-US" sz="700" dirty="0">
                          <a:solidFill>
                            <a:srgbClr val="FF0000"/>
                          </a:solidFill>
                        </a:rPr>
                        <a:t> ask</a:t>
                      </a:r>
                      <a:r>
                        <a:rPr lang="en-US" sz="700" baseline="0" dirty="0">
                          <a:solidFill>
                            <a:srgbClr val="FF0000"/>
                          </a:solidFill>
                        </a:rPr>
                        <a:t> permission to take pictures.</a:t>
                      </a:r>
                      <a:endParaRPr lang="en-US" sz="700" dirty="0">
                        <a:solidFill>
                          <a:srgbClr val="FF0000"/>
                        </a:solidFill>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Listen to children describing and commenting on things they have seen whilst outside, including plants and animals.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After close observation, draw pictures of the natural world, including animals and plants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a:solidFill>
                            <a:srgbClr val="7030A0"/>
                          </a:solidFill>
                          <a:effectLst/>
                          <a:latin typeface="+mn-lt"/>
                          <a:ea typeface="Calibri" panose="020F0502020204030204" pitchFamily="34" charset="0"/>
                          <a:cs typeface="Amatic SC" panose="00000500000000000000" pitchFamily="2" charset="-79"/>
                        </a:rPr>
                        <a:t>To know that other children don’t always enjoy the same things and are sensitive to this. They</a:t>
                      </a:r>
                      <a:r>
                        <a:rPr lang="en-US" sz="700" b="0" baseline="0" dirty="0">
                          <a:solidFill>
                            <a:srgbClr val="7030A0"/>
                          </a:solidFill>
                          <a:effectLst/>
                          <a:latin typeface="+mn-lt"/>
                          <a:ea typeface="Calibri" panose="020F0502020204030204" pitchFamily="34" charset="0"/>
                          <a:cs typeface="Amatic SC" panose="00000500000000000000" pitchFamily="2" charset="-79"/>
                        </a:rPr>
                        <a:t> know about similarities and differences between themselves and others including communities, families and traditions,</a:t>
                      </a:r>
                    </a:p>
                    <a:p>
                      <a:r>
                        <a:rPr lang="en-GB" sz="700" b="0" dirty="0">
                          <a:solidFill>
                            <a:srgbClr val="7030A0"/>
                          </a:solidFill>
                          <a:effectLst/>
                          <a:latin typeface="+mn-lt"/>
                          <a:ea typeface="Calibri" panose="020F0502020204030204" pitchFamily="34" charset="0"/>
                          <a:cs typeface="Amatic SC" panose="00000500000000000000" pitchFamily="2" charset="-79"/>
                        </a:rPr>
                        <a:t>Jigsaw </a:t>
                      </a:r>
                      <a:r>
                        <a:rPr lang="en-GB" sz="800" b="0" dirty="0">
                          <a:solidFill>
                            <a:srgbClr val="7030A0"/>
                          </a:solidFill>
                          <a:effectLst/>
                          <a:latin typeface="+mn-lt"/>
                          <a:ea typeface="Calibri" panose="020F0502020204030204" pitchFamily="34" charset="0"/>
                          <a:cs typeface="Amatic SC" panose="00000500000000000000" pitchFamily="2" charset="-79"/>
                        </a:rPr>
                        <a:t>RE-</a:t>
                      </a:r>
                      <a:r>
                        <a:rPr lang="en-GB" sz="800" kern="1200" dirty="0">
                          <a:solidFill>
                            <a:schemeClr val="dk1"/>
                          </a:solidFill>
                          <a:effectLst/>
                          <a:latin typeface="+mn-lt"/>
                          <a:ea typeface="+mn-ea"/>
                          <a:cs typeface="+mn-cs"/>
                        </a:rPr>
                        <a:t>Celebrations</a:t>
                      </a:r>
                    </a:p>
                    <a:p>
                      <a:r>
                        <a:rPr lang="en-GB" sz="800" kern="1200" dirty="0" err="1">
                          <a:solidFill>
                            <a:schemeClr val="dk1"/>
                          </a:solidFill>
                          <a:effectLst/>
                          <a:latin typeface="+mn-lt"/>
                          <a:ea typeface="+mn-ea"/>
                          <a:cs typeface="+mn-cs"/>
                        </a:rPr>
                        <a:t>Sanatana</a:t>
                      </a:r>
                      <a:r>
                        <a:rPr lang="en-GB" sz="800" kern="1200" dirty="0">
                          <a:solidFill>
                            <a:schemeClr val="dk1"/>
                          </a:solidFill>
                          <a:effectLst/>
                          <a:latin typeface="+mn-lt"/>
                          <a:ea typeface="+mn-ea"/>
                          <a:cs typeface="+mn-cs"/>
                        </a:rPr>
                        <a:t> Dharma</a:t>
                      </a:r>
                      <a:endParaRPr lang="en-GB" sz="800" b="0" dirty="0">
                        <a:solidFill>
                          <a:srgbClr val="7030A0"/>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rgbClr val="7030A0"/>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1" dirty="0">
                          <a:solidFill>
                            <a:schemeClr val="tx1"/>
                          </a:solidFill>
                          <a:effectLst/>
                          <a:latin typeface="+mn-lt"/>
                          <a:ea typeface="Calibri" panose="020F0502020204030204" pitchFamily="34" charset="0"/>
                          <a:cs typeface="Amatic SC" panose="00000500000000000000" pitchFamily="2" charset="-79"/>
                        </a:rPr>
                        <a:t>Trip to our local park (to link with seasons); discuss what we will see on our journey to the park and how we will get there.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recycling and how it can take care of our world. Look at what rubbish can do to our environment and animals. </a:t>
                      </a:r>
                      <a:r>
                        <a:rPr lang="en-US" sz="700" dirty="0"/>
                        <a:t>Create opportunities to discuss how we care for the natural world around us.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make comments on the weather, culture, clothing, housing.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Change in living things – Changes in the leaves, weather, seasons,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world around us and see how it changes as we enter Summer. </a:t>
                      </a:r>
                      <a:r>
                        <a:rPr lang="en-US" sz="700" dirty="0"/>
                        <a:t>Provide opportunities for children to note and record the weather.</a:t>
                      </a:r>
                      <a:r>
                        <a:rPr lang="en-GB" sz="700" b="0" dirty="0">
                          <a:solidFill>
                            <a:schemeClr val="tx1"/>
                          </a:solidFill>
                          <a:effectLst/>
                          <a:latin typeface="+mn-lt"/>
                          <a:ea typeface="Calibri" panose="020F0502020204030204" pitchFamily="34" charset="0"/>
                          <a:cs typeface="Amatic SC" panose="00000500000000000000" pitchFamily="2" charset="-79"/>
                        </a:rPr>
                        <a: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1" dirty="0">
                          <a:latin typeface="+mn-lt"/>
                        </a:rPr>
                        <a:t>Draw children’s attention to the immediate environment, introducing and modelling new vocabulary where appropriate</a:t>
                      </a:r>
                      <a:r>
                        <a:rPr lang="en-US" sz="700" b="1" baseline="0" dirty="0">
                          <a:latin typeface="+mn-lt"/>
                        </a:rPr>
                        <a:t> </a:t>
                      </a:r>
                      <a:r>
                        <a:rPr lang="en-US" sz="700" b="1" baseline="0" dirty="0" err="1">
                          <a:latin typeface="+mn-lt"/>
                        </a:rPr>
                        <a:t>eg</a:t>
                      </a:r>
                      <a:r>
                        <a:rPr lang="en-US" sz="700" b="1" baseline="0" dirty="0">
                          <a:latin typeface="+mn-lt"/>
                        </a:rPr>
                        <a:t> under, around, near far.</a:t>
                      </a:r>
                      <a:endParaRPr lang="en-US" sz="700" b="1" dirty="0">
                        <a:latin typeface="+mn-lt"/>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Encourage interactions with the outdoors to foster curiosity and give children freedom to touch, smell and hear the natural world around them during hands-on experiences.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1" dirty="0"/>
                        <a:t>Look for children incorporating their understanding of the seasons and weather in their play.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a:solidFill>
                            <a:srgbClr val="FF0000"/>
                          </a:solidFill>
                        </a:rPr>
                        <a:t>Explore</a:t>
                      </a:r>
                      <a:r>
                        <a:rPr lang="en-US" sz="700" b="0" baseline="0" dirty="0">
                          <a:solidFill>
                            <a:srgbClr val="FF0000"/>
                          </a:solidFill>
                        </a:rPr>
                        <a:t> and play with a range of programmable toys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baseline="0" dirty="0">
                          <a:solidFill>
                            <a:srgbClr val="FF0000"/>
                          </a:solidFill>
                        </a:rPr>
                        <a:t>Play with and explore computers, touchscreen devices and internet connected toys</a:t>
                      </a:r>
                    </a:p>
                    <a:p>
                      <a:r>
                        <a:rPr lang="en-GB" sz="700" b="0" dirty="0">
                          <a:solidFill>
                            <a:srgbClr val="7030A0"/>
                          </a:solidFill>
                          <a:effectLst/>
                          <a:latin typeface="+mn-lt"/>
                          <a:ea typeface="Calibri" panose="020F0502020204030204" pitchFamily="34" charset="0"/>
                          <a:cs typeface="Amatic SC" panose="00000500000000000000" pitchFamily="2" charset="-79"/>
                        </a:rPr>
                        <a:t>Jigsaw RE- </a:t>
                      </a:r>
                      <a:r>
                        <a:rPr lang="en-GB" sz="800" kern="1200" dirty="0">
                          <a:solidFill>
                            <a:schemeClr val="dk1"/>
                          </a:solidFill>
                          <a:effectLst/>
                          <a:latin typeface="+mn-lt"/>
                          <a:ea typeface="+mn-ea"/>
                          <a:cs typeface="+mn-cs"/>
                        </a:rPr>
                        <a:t>What is Easter?</a:t>
                      </a:r>
                    </a:p>
                    <a:p>
                      <a:r>
                        <a:rPr lang="en-GB" sz="800" kern="1200" dirty="0">
                          <a:solidFill>
                            <a:schemeClr val="dk1"/>
                          </a:solidFill>
                          <a:effectLst/>
                          <a:latin typeface="+mn-lt"/>
                          <a:ea typeface="+mn-ea"/>
                          <a:cs typeface="+mn-cs"/>
                        </a:rPr>
                        <a:t>Christianity concept: Salvation</a:t>
                      </a:r>
                      <a:endParaRPr lang="en-GB" sz="800" b="0" dirty="0">
                        <a:solidFill>
                          <a:srgbClr val="7030A0"/>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b="0" dirty="0">
                        <a:solidFill>
                          <a:srgbClr val="FF0000"/>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1"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Where</a:t>
                      </a:r>
                      <a:r>
                        <a:rPr lang="en-GB" sz="700" b="1" baseline="0" dirty="0">
                          <a:solidFill>
                            <a:schemeClr val="tx1"/>
                          </a:solidFill>
                          <a:effectLst/>
                          <a:latin typeface="+mn-lt"/>
                          <a:ea typeface="Calibri" panose="020F0502020204030204" pitchFamily="34" charset="0"/>
                          <a:cs typeface="Amatic SC" panose="00000500000000000000" pitchFamily="2" charset="-79"/>
                        </a:rPr>
                        <a:t> is </a:t>
                      </a:r>
                      <a:r>
                        <a:rPr lang="en-GB" sz="700" b="1" baseline="0" dirty="0" err="1">
                          <a:solidFill>
                            <a:schemeClr val="tx1"/>
                          </a:solidFill>
                          <a:effectLst/>
                          <a:latin typeface="+mn-lt"/>
                          <a:ea typeface="Calibri" panose="020F0502020204030204" pitchFamily="34" charset="0"/>
                          <a:cs typeface="Amatic SC" panose="00000500000000000000" pitchFamily="2" charset="-79"/>
                        </a:rPr>
                        <a:t>Graffham</a:t>
                      </a:r>
                      <a:r>
                        <a:rPr lang="en-GB" sz="700" b="1" baseline="0" dirty="0">
                          <a:solidFill>
                            <a:schemeClr val="tx1"/>
                          </a:solidFill>
                          <a:effectLst/>
                          <a:latin typeface="+mn-lt"/>
                          <a:ea typeface="Calibri" panose="020F0502020204030204" pitchFamily="34" charset="0"/>
                          <a:cs typeface="Amatic SC" panose="00000500000000000000" pitchFamily="2" charset="-79"/>
                        </a:rPr>
                        <a:t>? Where is </a:t>
                      </a:r>
                      <a:r>
                        <a:rPr lang="en-GB" sz="700" b="1" baseline="0" dirty="0" err="1">
                          <a:solidFill>
                            <a:schemeClr val="tx1"/>
                          </a:solidFill>
                          <a:effectLst/>
                          <a:latin typeface="+mn-lt"/>
                          <a:ea typeface="Calibri" panose="020F0502020204030204" pitchFamily="34" charset="0"/>
                          <a:cs typeface="Amatic SC" panose="00000500000000000000" pitchFamily="2" charset="-79"/>
                        </a:rPr>
                        <a:t>Graffham</a:t>
                      </a:r>
                      <a:r>
                        <a:rPr lang="en-GB" sz="700" b="1" baseline="0" dirty="0">
                          <a:solidFill>
                            <a:schemeClr val="tx1"/>
                          </a:solidFill>
                          <a:effectLst/>
                          <a:latin typeface="+mn-lt"/>
                          <a:ea typeface="Calibri" panose="020F0502020204030204" pitchFamily="34" charset="0"/>
                          <a:cs typeface="Amatic SC" panose="00000500000000000000" pitchFamily="2" charset="-79"/>
                        </a:rPr>
                        <a:t> school?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1"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1"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rgbClr val="FF0000"/>
                          </a:solidFill>
                          <a:effectLst/>
                          <a:latin typeface="+mn-lt"/>
                          <a:ea typeface="Calibri" panose="020F0502020204030204" pitchFamily="34" charset="0"/>
                          <a:cs typeface="Amatic SC" panose="00000500000000000000" pitchFamily="2" charset="-79"/>
                        </a:rPr>
                        <a:t>Completes a simple program</a:t>
                      </a:r>
                      <a:r>
                        <a:rPr lang="en-GB" sz="700" b="0" baseline="0" dirty="0">
                          <a:solidFill>
                            <a:srgbClr val="FF0000"/>
                          </a:solidFill>
                          <a:effectLst/>
                          <a:latin typeface="+mn-lt"/>
                          <a:ea typeface="Calibri" panose="020F0502020204030204" pitchFamily="34" charset="0"/>
                          <a:cs typeface="Amatic SC" panose="00000500000000000000" pitchFamily="2" charset="-79"/>
                        </a:rPr>
                        <a:t> on electronic devices</a:t>
                      </a:r>
                      <a:endParaRPr lang="en-GB" sz="700" b="0" dirty="0">
                        <a:solidFill>
                          <a:srgbClr val="FF0000"/>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1" dirty="0">
                          <a:latin typeface="+mn-lt"/>
                        </a:rPr>
                        <a:t>Environments – Features of local environment ,</a:t>
                      </a:r>
                      <a:r>
                        <a:rPr lang="en-US" sz="700" b="1" baseline="0" dirty="0">
                          <a:latin typeface="+mn-lt"/>
                        </a:rPr>
                        <a:t> </a:t>
                      </a:r>
                      <a:r>
                        <a:rPr lang="en-US" sz="700" b="1" dirty="0">
                          <a:latin typeface="+mn-lt"/>
                        </a:rPr>
                        <a:t>how are they similar/different?</a:t>
                      </a:r>
                      <a:endParaRPr lang="en-GB" sz="700" b="1"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Take children to places of worship and places of local importance to the community.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1" dirty="0">
                          <a:solidFill>
                            <a:schemeClr val="tx1"/>
                          </a:solidFill>
                          <a:effectLst/>
                          <a:latin typeface="+mn-lt"/>
                          <a:ea typeface="Calibri" panose="020F0502020204030204" pitchFamily="34" charset="0"/>
                          <a:cs typeface="Amatic SC" panose="00000500000000000000" pitchFamily="2" charset="-79"/>
                        </a:rPr>
                        <a:t>Thinking about weather and how that has impacted animals and people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1" dirty="0">
                          <a:solidFill>
                            <a:schemeClr val="tx1"/>
                          </a:solidFill>
                          <a:effectLst/>
                          <a:latin typeface="+mn-lt"/>
                          <a:ea typeface="Calibri" panose="020F0502020204030204" pitchFamily="34" charset="0"/>
                          <a:cs typeface="Amatic SC" panose="00000500000000000000" pitchFamily="2" charset="-79"/>
                        </a:rPr>
                        <a:t>Learning about appropriate clothing in different weather</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a:solidFill>
                            <a:srgbClr val="7030A0"/>
                          </a:solidFill>
                          <a:effectLst/>
                          <a:latin typeface="+mn-lt"/>
                          <a:ea typeface="Calibri" panose="020F0502020204030204" pitchFamily="34" charset="0"/>
                          <a:cs typeface="Amatic SC" panose="00000500000000000000" pitchFamily="2" charset="-79"/>
                        </a:rPr>
                        <a:t>Use historical based language associated with the passage</a:t>
                      </a:r>
                      <a:r>
                        <a:rPr lang="en-US" sz="700" b="0" baseline="0" dirty="0">
                          <a:solidFill>
                            <a:srgbClr val="7030A0"/>
                          </a:solidFill>
                          <a:effectLst/>
                          <a:latin typeface="+mn-lt"/>
                          <a:ea typeface="Calibri" panose="020F0502020204030204" pitchFamily="34" charset="0"/>
                          <a:cs typeface="Amatic SC" panose="00000500000000000000" pitchFamily="2" charset="-79"/>
                        </a:rPr>
                        <a:t> of time- ask how and why questions</a:t>
                      </a:r>
                    </a:p>
                    <a:p>
                      <a:r>
                        <a:rPr lang="en-GB" sz="700" b="0" dirty="0">
                          <a:solidFill>
                            <a:srgbClr val="7030A0"/>
                          </a:solidFill>
                          <a:effectLst/>
                          <a:latin typeface="+mn-lt"/>
                          <a:ea typeface="Calibri" panose="020F0502020204030204" pitchFamily="34" charset="0"/>
                          <a:cs typeface="Amatic SC" panose="00000500000000000000" pitchFamily="2" charset="-79"/>
                        </a:rPr>
                        <a:t>Jigsaw </a:t>
                      </a:r>
                      <a:r>
                        <a:rPr lang="en-GB" sz="800" b="0" dirty="0">
                          <a:solidFill>
                            <a:srgbClr val="7030A0"/>
                          </a:solidFill>
                          <a:effectLst/>
                          <a:latin typeface="+mn-lt"/>
                          <a:ea typeface="Calibri" panose="020F0502020204030204" pitchFamily="34" charset="0"/>
                          <a:cs typeface="Amatic SC" panose="00000500000000000000" pitchFamily="2" charset="-79"/>
                        </a:rPr>
                        <a:t>RE-</a:t>
                      </a:r>
                      <a:r>
                        <a:rPr lang="en-GB" sz="800" kern="1200" dirty="0">
                          <a:solidFill>
                            <a:schemeClr val="dk1"/>
                          </a:solidFill>
                          <a:effectLst/>
                          <a:latin typeface="+mn-lt"/>
                          <a:ea typeface="+mn-ea"/>
                          <a:cs typeface="+mn-cs"/>
                        </a:rPr>
                        <a:t>What can we learn from stories?</a:t>
                      </a:r>
                    </a:p>
                    <a:p>
                      <a:r>
                        <a:rPr lang="en-GB" sz="800" kern="1200" dirty="0">
                          <a:solidFill>
                            <a:schemeClr val="dk1"/>
                          </a:solidFill>
                          <a:effectLst/>
                          <a:latin typeface="+mn-lt"/>
                          <a:ea typeface="+mn-ea"/>
                          <a:cs typeface="+mn-cs"/>
                        </a:rPr>
                        <a:t>Christianity, Islam, </a:t>
                      </a:r>
                      <a:r>
                        <a:rPr lang="en-GB" sz="800" kern="1200" dirty="0" err="1">
                          <a:solidFill>
                            <a:schemeClr val="dk1"/>
                          </a:solidFill>
                          <a:effectLst/>
                          <a:latin typeface="+mn-lt"/>
                          <a:ea typeface="+mn-ea"/>
                          <a:cs typeface="+mn-cs"/>
                        </a:rPr>
                        <a:t>Sanatana</a:t>
                      </a:r>
                      <a:r>
                        <a:rPr lang="en-GB" sz="800" kern="1200" dirty="0">
                          <a:solidFill>
                            <a:schemeClr val="dk1"/>
                          </a:solidFill>
                          <a:effectLst/>
                          <a:latin typeface="+mn-lt"/>
                          <a:ea typeface="+mn-ea"/>
                          <a:cs typeface="+mn-cs"/>
                        </a:rPr>
                        <a:t> Dharma, </a:t>
                      </a:r>
                      <a:r>
                        <a:rPr lang="en-GB" sz="800" kern="1200" dirty="0" err="1">
                          <a:solidFill>
                            <a:schemeClr val="dk1"/>
                          </a:solidFill>
                          <a:effectLst/>
                          <a:latin typeface="+mn-lt"/>
                          <a:ea typeface="+mn-ea"/>
                          <a:cs typeface="+mn-cs"/>
                        </a:rPr>
                        <a:t>Sikhi</a:t>
                      </a:r>
                      <a:endParaRPr lang="en-GB" sz="800" b="0" dirty="0">
                        <a:solidFill>
                          <a:srgbClr val="7030A0"/>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rgbClr val="7030A0"/>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marL="171450" indent="-171450">
                        <a:lnSpc>
                          <a:spcPct val="100000"/>
                        </a:lnSpc>
                        <a:spcBef>
                          <a:spcPts val="100"/>
                        </a:spcBef>
                        <a:spcAft>
                          <a:spcPts val="800"/>
                        </a:spcAft>
                        <a:buFont typeface="Courier New" panose="02070309020205020404" pitchFamily="49" charset="0"/>
                        <a:buChar char="o"/>
                      </a:pPr>
                      <a:r>
                        <a:rPr lang="en-US" sz="700" dirty="0">
                          <a:latin typeface="+mn-lt"/>
                        </a:rPr>
                        <a:t>Materials: Floating / Sinking – boat building Metallic / non-metallic objects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buFont typeface="Courier New" panose="02070309020205020404" pitchFamily="49" charset="0"/>
                        <a:buChar char="o"/>
                      </a:pPr>
                      <a:r>
                        <a:rPr lang="en-GB" sz="700" b="1" kern="1200" dirty="0">
                          <a:solidFill>
                            <a:schemeClr val="dk1"/>
                          </a:solidFill>
                          <a:effectLst/>
                          <a:latin typeface="+mn-lt"/>
                          <a:ea typeface="+mn-ea"/>
                          <a:cs typeface="+mn-cs"/>
                        </a:rPr>
                        <a:t>Map is 2D &amp; aerial view. Story maps with symbols.</a:t>
                      </a:r>
                    </a:p>
                    <a:p>
                      <a:endParaRPr lang="en-GB" sz="700" kern="1200" dirty="0">
                        <a:solidFill>
                          <a:schemeClr val="dk1"/>
                        </a:solidFill>
                        <a:effectLst/>
                        <a:latin typeface="+mn-lt"/>
                        <a:ea typeface="+mn-ea"/>
                        <a:cs typeface="+mn-cs"/>
                      </a:endParaRPr>
                    </a:p>
                    <a:p>
                      <a:pPr marL="171450" indent="-171450">
                        <a:buFont typeface="Courier New" panose="02070309020205020404" pitchFamily="49" charset="0"/>
                        <a:buChar char="o"/>
                      </a:pPr>
                      <a:r>
                        <a:rPr lang="en-US" sz="700" dirty="0"/>
                        <a:t>Share non-fiction texts that offer an insight into contrasting environments.</a:t>
                      </a:r>
                    </a:p>
                    <a:p>
                      <a:r>
                        <a:rPr lang="en-GB" sz="700" b="0" dirty="0">
                          <a:solidFill>
                            <a:srgbClr val="7030A0"/>
                          </a:solidFill>
                          <a:effectLst/>
                          <a:latin typeface="+mn-lt"/>
                          <a:ea typeface="Calibri" panose="020F0502020204030204" pitchFamily="34" charset="0"/>
                          <a:cs typeface="Amatic SC" panose="00000500000000000000" pitchFamily="2" charset="-79"/>
                        </a:rPr>
                        <a:t>Jigsaw </a:t>
                      </a:r>
                      <a:r>
                        <a:rPr lang="en-GB" sz="800" b="0" dirty="0">
                          <a:solidFill>
                            <a:srgbClr val="7030A0"/>
                          </a:solidFill>
                          <a:effectLst/>
                          <a:latin typeface="+mn-lt"/>
                          <a:ea typeface="Calibri" panose="020F0502020204030204" pitchFamily="34" charset="0"/>
                          <a:cs typeface="Amatic SC" panose="00000500000000000000" pitchFamily="2" charset="-79"/>
                        </a:rPr>
                        <a:t>RE-</a:t>
                      </a:r>
                      <a:r>
                        <a:rPr lang="en-GB" sz="800" kern="1200" dirty="0">
                          <a:solidFill>
                            <a:schemeClr val="dk1"/>
                          </a:solidFill>
                          <a:effectLst/>
                          <a:latin typeface="+mn-lt"/>
                          <a:ea typeface="+mn-ea"/>
                          <a:cs typeface="+mn-cs"/>
                        </a:rPr>
                        <a:t>What makes places special?</a:t>
                      </a:r>
                    </a:p>
                    <a:p>
                      <a:r>
                        <a:rPr lang="en-GB" sz="800" kern="1200" dirty="0">
                          <a:solidFill>
                            <a:schemeClr val="dk1"/>
                          </a:solidFill>
                          <a:effectLst/>
                          <a:latin typeface="+mn-lt"/>
                          <a:ea typeface="+mn-ea"/>
                          <a:cs typeface="+mn-cs"/>
                        </a:rPr>
                        <a:t>Christianity, Islam, Judaism</a:t>
                      </a:r>
                      <a:endParaRPr lang="en-GB" sz="800" b="0" dirty="0">
                        <a:solidFill>
                          <a:srgbClr val="7030A0"/>
                        </a:solidFill>
                        <a:effectLst/>
                        <a:latin typeface="+mn-lt"/>
                        <a:ea typeface="Calibri" panose="020F0502020204030204" pitchFamily="34" charset="0"/>
                        <a:cs typeface="Amatic SC" panose="00000500000000000000" pitchFamily="2" charset="-79"/>
                      </a:endParaRPr>
                    </a:p>
                    <a:p>
                      <a:pPr marL="171450" indent="-171450">
                        <a:buFont typeface="Courier New" panose="02070309020205020404" pitchFamily="49" charset="0"/>
                        <a:buChar char="o"/>
                      </a:pPr>
                      <a:endParaRPr lang="en-US" sz="700" dirty="0"/>
                    </a:p>
                    <a:p>
                      <a:pPr marL="171450" indent="-171450">
                        <a:buFont typeface="Courier New" panose="02070309020205020404" pitchFamily="49" charset="0"/>
                        <a:buChar char="o"/>
                      </a:pPr>
                      <a:endParaRPr lang="en-US" sz="7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37822">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Which stories are special and why? </a:t>
                      </a: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Rosh Hashanah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Yom Kippur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Sukkot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lumMod val="50000"/>
                            </a:schemeClr>
                          </a:solidFill>
                          <a:effectLst/>
                          <a:latin typeface="+mn-lt"/>
                          <a:ea typeface="Calibri" panose="020F0502020204030204" pitchFamily="34" charset="0"/>
                          <a:cs typeface="Amatic SC" panose="00000500000000000000" pitchFamily="2" charset="-79"/>
                        </a:rPr>
                        <a:t>Diwali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r>
                        <a:rPr lang="en-GB" sz="800" b="0" dirty="0">
                          <a:solidFill>
                            <a:schemeClr val="tx1"/>
                          </a:solidFill>
                          <a:effectLst/>
                          <a:latin typeface="+mn-lt"/>
                          <a:ea typeface="Calibri" panose="020F0502020204030204" pitchFamily="34" charset="0"/>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places are special and why?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Epiphany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Ash Wednesday / Shrove Tuesday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 David’s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Shivaratri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times are special and why?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Holi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Palm Sunday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Passover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Easter </a:t>
                      </a:r>
                      <a:endParaRPr lang="en-GB" sz="8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Start of Ramadan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Shavuot </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000" b="1" dirty="0">
                          <a:solidFill>
                            <a:schemeClr val="bg1">
                              <a:lumMod val="50000"/>
                            </a:schemeClr>
                          </a:solidFill>
                        </a:rPr>
                        <a:t>What is special about our world?</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dirty="0">
                          <a:solidFill>
                            <a:schemeClr val="bg1">
                              <a:lumMod val="50000"/>
                            </a:schemeClr>
                          </a:solidFill>
                          <a:latin typeface="+mn-lt"/>
                        </a:rPr>
                        <a:t>What is special about our world?</a:t>
                      </a:r>
                    </a:p>
                    <a:p>
                      <a:pPr algn="ctr"/>
                      <a:r>
                        <a:rPr lang="en-US" sz="800" b="0" dirty="0">
                          <a:solidFill>
                            <a:schemeClr val="tx1"/>
                          </a:solidFill>
                          <a:effectLst/>
                          <a:latin typeface="+mn-lt"/>
                          <a:ea typeface="Calibri" panose="020F0502020204030204" pitchFamily="34" charset="0"/>
                          <a:cs typeface="Amatic SC" panose="00000500000000000000" pitchFamily="2" charset="-79"/>
                        </a:rPr>
                        <a:t>Summer Solstice </a:t>
                      </a:r>
                    </a:p>
                    <a:p>
                      <a:pPr algn="ct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0415482"/>
                  </a:ext>
                </a:extLst>
              </a:tr>
            </a:tbl>
          </a:graphicData>
        </a:graphic>
      </p:graphicFrame>
      <p:sp>
        <p:nvSpPr>
          <p:cNvPr id="6" name="TextBox 5">
            <a:extLst>
              <a:ext uri="{FF2B5EF4-FFF2-40B4-BE49-F238E27FC236}">
                <a16:creationId xmlns:a16="http://schemas.microsoft.com/office/drawing/2014/main" id="{173CCD0D-EEDC-465E-8727-D5C7A8558768}"/>
              </a:ext>
            </a:extLst>
          </p:cNvPr>
          <p:cNvSpPr txBox="1"/>
          <p:nvPr/>
        </p:nvSpPr>
        <p:spPr>
          <a:xfrm>
            <a:off x="838200" y="6550223"/>
            <a:ext cx="11929512" cy="307777"/>
          </a:xfrm>
          <a:prstGeom prst="rect">
            <a:avLst/>
          </a:prstGeom>
          <a:noFill/>
        </p:spPr>
        <p:txBody>
          <a:bodyPr wrap="square">
            <a:spAutoFit/>
          </a:bodyPr>
          <a:lstStyle/>
          <a:p>
            <a:r>
              <a:rPr lang="en-US" sz="1400" b="0" i="1" dirty="0">
                <a:solidFill>
                  <a:schemeClr val="bg1">
                    <a:lumMod val="50000"/>
                  </a:schemeClr>
                </a:solidFill>
                <a:effectLst/>
              </a:rPr>
              <a:t>Developing children’s understanding of social skills and the values and codes of behaviour required for people to work together harmoniously.</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8200" y="1331692"/>
            <a:ext cx="628409" cy="628409"/>
          </a:xfrm>
          <a:prstGeom prst="rect">
            <a:avLst/>
          </a:prstGeom>
        </p:spPr>
      </p:pic>
      <p:pic>
        <p:nvPicPr>
          <p:cNvPr id="8" name="Picture 7" descr="big PURPLE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213" y="146475"/>
            <a:ext cx="691515" cy="691515"/>
          </a:xfrm>
          <a:prstGeom prst="rect">
            <a:avLst/>
          </a:prstGeom>
          <a:noFill/>
          <a:ln>
            <a:noFill/>
          </a:ln>
        </p:spPr>
      </p:pic>
    </p:spTree>
    <p:extLst>
      <p:ext uri="{BB962C8B-B14F-4D97-AF65-F5344CB8AC3E}">
        <p14:creationId xmlns:p14="http://schemas.microsoft.com/office/powerpoint/2010/main" val="231599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384842"/>
            <a:ext cx="2983308" cy="314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671759590"/>
              </p:ext>
            </p:extLst>
          </p:nvPr>
        </p:nvGraphicFramePr>
        <p:xfrm>
          <a:off x="193507" y="524069"/>
          <a:ext cx="11459364" cy="5743575"/>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Join in with songs;</a:t>
                      </a:r>
                    </a:p>
                    <a:p>
                      <a:pPr algn="ctr"/>
                      <a:r>
                        <a:rPr lang="en-GB" sz="1100" dirty="0">
                          <a:solidFill>
                            <a:schemeClr val="tx1"/>
                          </a:solidFill>
                        </a:rPr>
                        <a:t>, join in with role play games and use resources available for props; build models using construction equipment.</a:t>
                      </a:r>
                    </a:p>
                    <a:p>
                      <a:pPr algn="ctr"/>
                      <a:r>
                        <a:rPr lang="en-US" sz="1100" dirty="0"/>
                        <a:t>Sing call-and-response songs, so that children can echo phrases of songs you sing.</a:t>
                      </a:r>
                      <a:endParaRPr lang="en-GB" sz="1100" dirty="0">
                        <a:solidFill>
                          <a:schemeClr val="tx1"/>
                        </a:solidFill>
                      </a:endParaRPr>
                    </a:p>
                    <a:p>
                      <a:pPr algn="ctr"/>
                      <a:r>
                        <a:rPr lang="en-US" sz="1100" b="1" dirty="0">
                          <a:solidFill>
                            <a:srgbClr val="7030A0"/>
                          </a:solidFill>
                        </a:rPr>
                        <a:t>Safely</a:t>
                      </a:r>
                      <a:r>
                        <a:rPr lang="en-US" sz="1100" b="1" baseline="0" dirty="0">
                          <a:solidFill>
                            <a:srgbClr val="7030A0"/>
                          </a:solidFill>
                        </a:rPr>
                        <a:t> use and explore tools and techniques</a:t>
                      </a:r>
                    </a:p>
                    <a:p>
                      <a:pPr algn="ctr"/>
                      <a:r>
                        <a:rPr lang="en-US" sz="1100" b="1" dirty="0"/>
                        <a:t>Explore printing through dough, clay, paint using variety of tools.</a:t>
                      </a:r>
                    </a:p>
                    <a:p>
                      <a:pPr algn="ctr"/>
                      <a:r>
                        <a:rPr lang="en-US" sz="1100" b="1" dirty="0"/>
                        <a:t>Use basic tools and techniques used in early printing</a:t>
                      </a:r>
                    </a:p>
                    <a:p>
                      <a:pPr algn="ctr"/>
                      <a:r>
                        <a:rPr lang="en-US" sz="1100" dirty="0"/>
                        <a:t>Exploring sounds and how they can be changed, tapping out of simple rhythms. </a:t>
                      </a:r>
                    </a:p>
                    <a:p>
                      <a:pPr algn="ctr"/>
                      <a:r>
                        <a:rPr lang="en-US" sz="1100" dirty="0"/>
                        <a:t>Provide opportunities to work together to develop and realise creative ideas.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GB" sz="1100" b="1" dirty="0">
                          <a:solidFill>
                            <a:schemeClr val="tx1"/>
                          </a:solidFill>
                        </a:rPr>
                        <a:t>Begin to explore and experiment with colour</a:t>
                      </a:r>
                    </a:p>
                    <a:p>
                      <a:pPr algn="ctr">
                        <a:lnSpc>
                          <a:spcPct val="107000"/>
                        </a:lnSpc>
                        <a:spcAft>
                          <a:spcPts val="800"/>
                        </a:spcAft>
                      </a:pPr>
                      <a:r>
                        <a:rPr lang="en-GB" sz="1100" b="1" dirty="0">
                          <a:solidFill>
                            <a:srgbClr val="7030A0"/>
                          </a:solidFill>
                        </a:rPr>
                        <a:t>Experiment</a:t>
                      </a:r>
                      <a:r>
                        <a:rPr lang="en-GB" sz="1100" b="1" baseline="0" dirty="0">
                          <a:solidFill>
                            <a:srgbClr val="7030A0"/>
                          </a:solidFill>
                        </a:rPr>
                        <a:t> with colour, design, texture, form and function</a:t>
                      </a:r>
                      <a:endParaRPr lang="en-GB" sz="1100" b="1" dirty="0">
                        <a:solidFill>
                          <a:srgbClr val="7030A0"/>
                        </a:solidFill>
                      </a:endParaRPr>
                    </a:p>
                    <a:p>
                      <a:pPr algn="ctr">
                        <a:lnSpc>
                          <a:spcPct val="107000"/>
                        </a:lnSpc>
                        <a:spcAft>
                          <a:spcPts val="800"/>
                        </a:spcAft>
                      </a:pPr>
                      <a:endParaRPr lang="en-GB" sz="1100" dirty="0">
                        <a:solidFill>
                          <a:schemeClr val="tx1"/>
                        </a:solidFill>
                      </a:endParaRPr>
                    </a:p>
                    <a:p>
                      <a:pPr algn="ctr">
                        <a:lnSpc>
                          <a:spcPct val="107000"/>
                        </a:lnSpc>
                        <a:spcAft>
                          <a:spcPts val="800"/>
                        </a:spcAft>
                      </a:pPr>
                      <a:r>
                        <a:rPr lang="en-GB" sz="1100" dirty="0">
                          <a:solidFill>
                            <a:schemeClr val="tx1"/>
                          </a:solidFill>
                        </a:rPr>
                        <a:t>Listen to music and make their own dances in response.</a:t>
                      </a:r>
                    </a:p>
                    <a:p>
                      <a:pPr algn="ctr">
                        <a:lnSpc>
                          <a:spcPct val="107000"/>
                        </a:lnSpc>
                        <a:spcAft>
                          <a:spcPts val="800"/>
                        </a:spcAft>
                      </a:pPr>
                      <a:r>
                        <a:rPr lang="en-US" sz="1100" dirty="0"/>
                        <a:t>Firework pictures, Christmas decorations, Christmas cards, Divas, Christmas songs/poems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Role Play Party’s and Celebrations Role Play of The Nativity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rgbClr val="7030A0"/>
                          </a:solidFill>
                        </a:rPr>
                        <a:t>Represent own ideas, thoughts and feelings through</a:t>
                      </a:r>
                      <a:r>
                        <a:rPr lang="en-GB" sz="1100" baseline="0" dirty="0">
                          <a:solidFill>
                            <a:srgbClr val="7030A0"/>
                          </a:solidFill>
                        </a:rPr>
                        <a:t> design and technology</a:t>
                      </a:r>
                      <a:endParaRPr lang="en-GB" sz="1100" dirty="0">
                        <a:solidFill>
                          <a:srgbClr val="7030A0"/>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be encouraged to select the tools and techniques they need to assemble materials that they are using </a:t>
                      </a:r>
                      <a:r>
                        <a:rPr lang="en-GB" sz="1100" dirty="0" err="1">
                          <a:solidFill>
                            <a:schemeClr val="tx1"/>
                          </a:solidFill>
                        </a:rPr>
                        <a:t>e.g</a:t>
                      </a:r>
                      <a:r>
                        <a:rPr lang="en-GB" sz="1100" dirty="0">
                          <a:solidFill>
                            <a:schemeClr val="tx1"/>
                          </a:solidFill>
                        </a:rPr>
                        <a:t> creating animal masks.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Making lanterns, Chinese writing, puppet making, Chinese music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Teach children different techniques for joining materials, such as how to use adhesive tape and different sorts of glue.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dirty="0"/>
                        <a:t>Begin to explore with a</a:t>
                      </a:r>
                      <a:r>
                        <a:rPr lang="en-US" sz="1100" b="1" baseline="0" dirty="0"/>
                        <a:t> variety of materials, line and shape.</a:t>
                      </a:r>
                      <a:r>
                        <a:rPr lang="en-US" sz="1100" b="1" dirty="0"/>
                        <a:t> </a:t>
                      </a:r>
                      <a:endParaRPr lang="en-GB" sz="1100" b="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b="1" dirty="0">
                          <a:solidFill>
                            <a:schemeClr val="tx1"/>
                          </a:solidFill>
                        </a:rPr>
                        <a:t>Choose</a:t>
                      </a:r>
                      <a:r>
                        <a:rPr lang="en-GB" sz="1100" b="1" baseline="0" dirty="0">
                          <a:solidFill>
                            <a:schemeClr val="tx1"/>
                          </a:solidFill>
                        </a:rPr>
                        <a:t> fabrics and threads, matching colours and talking about textures and shape</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explore ways to protect the growing of plants by designing scarecrows.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rgbClr val="7030A0"/>
                          </a:solidFill>
                        </a:rPr>
                        <a:t>Safely use and explore a variety of materials, Explore and play with media and materials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Provide a wide range of props for play which encourage imagination.</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100" dirty="0">
                          <a:solidFill>
                            <a:schemeClr val="tx1"/>
                          </a:solidFill>
                        </a:rPr>
                        <a:t>  </a:t>
                      </a:r>
                    </a:p>
                    <a:p>
                      <a:pPr algn="ctr"/>
                      <a:r>
                        <a:rPr lang="en-US" sz="1100" dirty="0"/>
                        <a:t>Encourage children to create their own music. </a:t>
                      </a:r>
                      <a:endParaRPr lang="en-GB" sz="1100" dirty="0">
                        <a:solidFill>
                          <a:schemeClr val="tx1"/>
                        </a:solidFill>
                      </a:endParaRPr>
                    </a:p>
                    <a:p>
                      <a:pPr algn="ctr"/>
                      <a:endParaRPr lang="en-US" sz="1100" dirty="0"/>
                    </a:p>
                    <a:p>
                      <a:pPr algn="ctr"/>
                      <a:r>
                        <a:rPr lang="en-US" sz="1100" dirty="0"/>
                        <a:t>Junk modelling, houses, bridges boats and transport. </a:t>
                      </a:r>
                    </a:p>
                    <a:p>
                      <a:pPr algn="ctr"/>
                      <a:endParaRPr lang="en-US" sz="1100" dirty="0">
                        <a:solidFill>
                          <a:schemeClr val="tx1"/>
                        </a:solidFill>
                      </a:endParaRPr>
                    </a:p>
                    <a:p>
                      <a:pPr algn="ctr"/>
                      <a:r>
                        <a:rPr lang="en-US" sz="1100" dirty="0"/>
                        <a:t>Exploration of other countries/cultures – dressing up in different costumes.</a:t>
                      </a:r>
                    </a:p>
                    <a:p>
                      <a:pPr algn="ctr"/>
                      <a:endParaRPr lang="en-US" sz="1100" dirty="0"/>
                    </a:p>
                    <a:p>
                      <a:pPr algn="ctr"/>
                      <a:r>
                        <a:rPr lang="en-US" sz="1100" dirty="0"/>
                        <a:t>Provide children with a range of materials for children to construct with</a:t>
                      </a:r>
                    </a:p>
                    <a:p>
                      <a:pPr algn="ctr"/>
                      <a:endParaRPr lang="en-US" sz="1100" dirty="0"/>
                    </a:p>
                    <a:p>
                      <a:r>
                        <a:rPr lang="en-GB" sz="1100" b="1" kern="1200" dirty="0">
                          <a:solidFill>
                            <a:schemeClr val="dk1"/>
                          </a:solidFill>
                          <a:effectLst/>
                          <a:latin typeface="+mn-lt"/>
                          <a:ea typeface="+mn-ea"/>
                          <a:cs typeface="+mn-cs"/>
                        </a:rPr>
                        <a:t>Begin to explore a </a:t>
                      </a:r>
                      <a:r>
                        <a:rPr lang="en-GB" sz="1100" b="1" kern="1200" dirty="0" err="1">
                          <a:solidFill>
                            <a:schemeClr val="dk1"/>
                          </a:solidFill>
                          <a:effectLst/>
                          <a:latin typeface="+mn-lt"/>
                          <a:ea typeface="+mn-ea"/>
                          <a:cs typeface="+mn-cs"/>
                        </a:rPr>
                        <a:t>a</a:t>
                      </a:r>
                      <a:r>
                        <a:rPr lang="en-GB" sz="1100" b="1" kern="1200" dirty="0">
                          <a:solidFill>
                            <a:schemeClr val="dk1"/>
                          </a:solidFill>
                          <a:effectLst/>
                          <a:latin typeface="+mn-lt"/>
                          <a:ea typeface="+mn-ea"/>
                          <a:cs typeface="+mn-cs"/>
                        </a:rPr>
                        <a:t> variety of media to make images </a:t>
                      </a:r>
                      <a:r>
                        <a:rPr lang="en-GB" sz="1100" b="1" kern="1200" dirty="0" err="1">
                          <a:solidFill>
                            <a:schemeClr val="dk1"/>
                          </a:solidFill>
                          <a:effectLst/>
                          <a:latin typeface="+mn-lt"/>
                          <a:ea typeface="+mn-ea"/>
                          <a:cs typeface="+mn-cs"/>
                        </a:rPr>
                        <a:t>eg</a:t>
                      </a:r>
                      <a:r>
                        <a:rPr lang="en-GB" sz="1100" b="1" kern="1200" dirty="0">
                          <a:solidFill>
                            <a:schemeClr val="dk1"/>
                          </a:solidFill>
                          <a:effectLst/>
                          <a:latin typeface="+mn-lt"/>
                          <a:ea typeface="+mn-ea"/>
                          <a:cs typeface="+mn-cs"/>
                        </a:rPr>
                        <a:t> magazines, photocopy, fabrics</a:t>
                      </a:r>
                    </a:p>
                    <a:p>
                      <a:r>
                        <a:rPr lang="en-GB" sz="1800" kern="1200" dirty="0">
                          <a:solidFill>
                            <a:schemeClr val="dk1"/>
                          </a:solidFill>
                          <a:effectLst/>
                          <a:latin typeface="+mn-lt"/>
                          <a:ea typeface="+mn-ea"/>
                          <a:cs typeface="+mn-cs"/>
                        </a:rPr>
                        <a:t> </a:t>
                      </a:r>
                    </a:p>
                    <a:p>
                      <a:pPr algn="ctr"/>
                      <a:r>
                        <a:rPr lang="en-US" sz="1100" dirty="0"/>
                        <a:t>.</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endParaRPr lang="en-US" sz="1100" dirty="0">
                        <a:solidFill>
                          <a:schemeClr val="tx1"/>
                        </a:solidFill>
                      </a:endParaRPr>
                    </a:p>
                    <a:p>
                      <a:pPr algn="ctr"/>
                      <a:r>
                        <a:rPr lang="en-US" sz="1100" dirty="0">
                          <a:solidFill>
                            <a:schemeClr val="tx1"/>
                          </a:solidFill>
                        </a:rPr>
                        <a:t>Puppet shows: </a:t>
                      </a:r>
                      <a:r>
                        <a:rPr lang="en-US" sz="1100" dirty="0"/>
                        <a:t>Provide a wide range of props for play which encourage imagination.</a:t>
                      </a:r>
                    </a:p>
                    <a:p>
                      <a:pPr algn="ctr"/>
                      <a:endParaRPr lang="en-US" sz="1100" dirty="0"/>
                    </a:p>
                    <a:p>
                      <a:pPr algn="ctr"/>
                      <a:endParaRPr lang="en-US" sz="1100" dirty="0">
                        <a:solidFill>
                          <a:schemeClr val="tx1"/>
                        </a:solidFill>
                      </a:endParaRPr>
                    </a:p>
                    <a:p>
                      <a:pPr algn="ctr"/>
                      <a:r>
                        <a:rPr lang="en-US" sz="1100" dirty="0"/>
                        <a:t>Water pictures, collage, shading by adding black or white, </a:t>
                      </a:r>
                      <a:r>
                        <a:rPr lang="en-US" sz="1100" dirty="0" err="1"/>
                        <a:t>colour</a:t>
                      </a:r>
                      <a:r>
                        <a:rPr lang="en-US" sz="1100" dirty="0"/>
                        <a:t> mixing</a:t>
                      </a:r>
                    </a:p>
                    <a:p>
                      <a:pPr algn="ctr"/>
                      <a:endParaRPr lang="en-US" sz="1100" dirty="0"/>
                    </a:p>
                    <a:p>
                      <a:pPr algn="ctr"/>
                      <a:r>
                        <a:rPr lang="en-US" sz="1100" dirty="0">
                          <a:solidFill>
                            <a:srgbClr val="7030A0"/>
                          </a:solidFill>
                        </a:rPr>
                        <a:t>Explore and observe technology, share thoughts</a:t>
                      </a:r>
                      <a:r>
                        <a:rPr lang="en-US" sz="1100" baseline="0" dirty="0">
                          <a:solidFill>
                            <a:srgbClr val="7030A0"/>
                          </a:solidFill>
                        </a:rPr>
                        <a:t> and feelings through DT</a:t>
                      </a:r>
                      <a:endParaRPr lang="en-US" sz="1100" dirty="0">
                        <a:solidFill>
                          <a:srgbClr val="7030A0"/>
                        </a:solidFill>
                      </a:endParaRPr>
                    </a:p>
                    <a:p>
                      <a:pPr algn="ctr"/>
                      <a:endParaRPr lang="en-US" sz="1100" dirty="0">
                        <a:solidFill>
                          <a:schemeClr val="tx1"/>
                        </a:solidFill>
                      </a:endParaRPr>
                    </a:p>
                    <a:p>
                      <a:pPr algn="ctr"/>
                      <a:r>
                        <a:rPr lang="en-US" sz="1100" dirty="0"/>
                        <a:t>. </a:t>
                      </a:r>
                    </a:p>
                    <a:p>
                      <a:pPr algn="ctr"/>
                      <a:endParaRPr lang="en-US"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6" name="TextBox 5">
            <a:extLst>
              <a:ext uri="{FF2B5EF4-FFF2-40B4-BE49-F238E27FC236}">
                <a16:creationId xmlns:a16="http://schemas.microsoft.com/office/drawing/2014/main" id="{EE985009-E7D1-49E8-893A-056B0FA61C76}"/>
              </a:ext>
            </a:extLst>
          </p:cNvPr>
          <p:cNvSpPr txBox="1"/>
          <p:nvPr/>
        </p:nvSpPr>
        <p:spPr>
          <a:xfrm>
            <a:off x="-52782" y="6482083"/>
            <a:ext cx="12297564" cy="307777"/>
          </a:xfrm>
          <a:prstGeom prst="rect">
            <a:avLst/>
          </a:prstGeom>
          <a:noFill/>
        </p:spPr>
        <p:txBody>
          <a:bodyPr wrap="square">
            <a:spAutoFit/>
          </a:bodyPr>
          <a:lstStyle/>
          <a:p>
            <a:pPr algn="ctr"/>
            <a:r>
              <a:rPr lang="en-US" sz="1400" i="1" dirty="0">
                <a:solidFill>
                  <a:schemeClr val="bg1">
                    <a:lumMod val="50000"/>
                  </a:schemeClr>
                </a:solidFill>
              </a:rPr>
              <a:t>At the heart of education is a positive, synergistic relationship between the teacher and the student. This dynamic creates the environment for learning to take place. </a:t>
            </a:r>
            <a:endParaRPr lang="en-GB" sz="1400" i="1" dirty="0">
              <a:solidFill>
                <a:schemeClr val="bg1">
                  <a:lumMod val="50000"/>
                </a:schemeClr>
              </a:solidFill>
            </a:endParaRPr>
          </a:p>
        </p:txBody>
      </p:sp>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0518"/>
            <a:ext cx="1915453" cy="1915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1353800" y="5324284"/>
            <a:ext cx="1243480" cy="1311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360602" y="68137"/>
            <a:ext cx="614034" cy="61403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20786153">
            <a:off x="2632469" y="222878"/>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658156">
            <a:off x="8327109" y="179118"/>
            <a:ext cx="423530" cy="423530"/>
          </a:xfrm>
          <a:prstGeom prst="rect">
            <a:avLst/>
          </a:prstGeom>
        </p:spPr>
      </p:pic>
      <p:pic>
        <p:nvPicPr>
          <p:cNvPr id="13" name="Picture 12" descr="big PURPLE log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593" y="326907"/>
            <a:ext cx="691515" cy="691515"/>
          </a:xfrm>
          <a:prstGeom prst="rect">
            <a:avLst/>
          </a:prstGeom>
          <a:noFill/>
          <a:ln>
            <a:noFill/>
          </a:ln>
        </p:spPr>
      </p:pic>
    </p:spTree>
    <p:extLst>
      <p:ext uri="{BB962C8B-B14F-4D97-AF65-F5344CB8AC3E}">
        <p14:creationId xmlns:p14="http://schemas.microsoft.com/office/powerpoint/2010/main" val="1583067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86586501"/>
              </p:ext>
            </p:extLst>
          </p:nvPr>
        </p:nvGraphicFramePr>
        <p:xfrm>
          <a:off x="366318" y="506944"/>
          <a:ext cx="11459364" cy="573024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385991600"/>
                    </a:ext>
                  </a:extLst>
                </a:gridCol>
                <a:gridCol w="1591501">
                  <a:extLst>
                    <a:ext uri="{9D8B030D-6E8A-4147-A177-3AD203B41FA5}">
                      <a16:colId xmlns:a16="http://schemas.microsoft.com/office/drawing/2014/main" val="2865123548"/>
                    </a:ext>
                  </a:extLst>
                </a:gridCol>
                <a:gridCol w="1206786">
                  <a:extLst>
                    <a:ext uri="{9D8B030D-6E8A-4147-A177-3AD203B41FA5}">
                      <a16:colId xmlns:a16="http://schemas.microsoft.com/office/drawing/2014/main" val="872926247"/>
                    </a:ext>
                  </a:extLst>
                </a:gridCol>
                <a:gridCol w="2068497">
                  <a:extLst>
                    <a:ext uri="{9D8B030D-6E8A-4147-A177-3AD203B41FA5}">
                      <a16:colId xmlns:a16="http://schemas.microsoft.com/office/drawing/2014/main" val="1315738151"/>
                    </a:ext>
                  </a:extLst>
                </a:gridCol>
                <a:gridCol w="1384916">
                  <a:extLst>
                    <a:ext uri="{9D8B030D-6E8A-4147-A177-3AD203B41FA5}">
                      <a16:colId xmlns:a16="http://schemas.microsoft.com/office/drawing/2014/main" val="2709165749"/>
                    </a:ext>
                  </a:extLst>
                </a:gridCol>
                <a:gridCol w="2148396">
                  <a:extLst>
                    <a:ext uri="{9D8B030D-6E8A-4147-A177-3AD203B41FA5}">
                      <a16:colId xmlns:a16="http://schemas.microsoft.com/office/drawing/2014/main" val="2335150482"/>
                    </a:ext>
                  </a:extLst>
                </a:gridCol>
                <a:gridCol w="1376665">
                  <a:extLst>
                    <a:ext uri="{9D8B030D-6E8A-4147-A177-3AD203B41FA5}">
                      <a16:colId xmlns:a16="http://schemas.microsoft.com/office/drawing/2014/main"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err="1">
                          <a:latin typeface="Amatic SC" panose="00000500000000000000" pitchFamily="2" charset="-79"/>
                          <a:cs typeface="Amatic SC" panose="00000500000000000000" pitchFamily="2" charset="-79"/>
                        </a:rPr>
                        <a:t>Maths</a:t>
                      </a:r>
                      <a:r>
                        <a:rPr lang="en-US" sz="1400" b="1"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of others, and 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115F40D6-CFA8-4566-9890-A489E98817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2519" y="1212112"/>
            <a:ext cx="363194" cy="363194"/>
          </a:xfrm>
          <a:prstGeom prst="rect">
            <a:avLst/>
          </a:prstGeom>
        </p:spPr>
      </p:pic>
      <p:pic>
        <p:nvPicPr>
          <p:cNvPr id="9" name="Picture 8">
            <a:extLst>
              <a:ext uri="{FF2B5EF4-FFF2-40B4-BE49-F238E27FC236}">
                <a16:creationId xmlns:a16="http://schemas.microsoft.com/office/drawing/2014/main" id="{0A0B5B12-8D4D-4712-8431-41086A8AC33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60986" y="1074263"/>
            <a:ext cx="466695" cy="466695"/>
          </a:xfrm>
          <a:prstGeom prst="rect">
            <a:avLst/>
          </a:prstGeom>
        </p:spPr>
      </p:pic>
      <p:pic>
        <p:nvPicPr>
          <p:cNvPr id="10" name="Picture 9">
            <a:extLst>
              <a:ext uri="{FF2B5EF4-FFF2-40B4-BE49-F238E27FC236}">
                <a16:creationId xmlns:a16="http://schemas.microsoft.com/office/drawing/2014/main" id="{AC1E81BA-2249-4FAC-88E8-19E565C0D2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82138" y="1070135"/>
            <a:ext cx="466695" cy="466695"/>
          </a:xfrm>
          <a:prstGeom prst="rect">
            <a:avLst/>
          </a:prstGeom>
        </p:spPr>
      </p:pic>
      <p:pic>
        <p:nvPicPr>
          <p:cNvPr id="11" name="Picture 10">
            <a:extLst>
              <a:ext uri="{FF2B5EF4-FFF2-40B4-BE49-F238E27FC236}">
                <a16:creationId xmlns:a16="http://schemas.microsoft.com/office/drawing/2014/main" id="{46936493-4B19-4961-877B-8975158800A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6117" y="1103305"/>
            <a:ext cx="363194" cy="363194"/>
          </a:xfrm>
          <a:prstGeom prst="rect">
            <a:avLst/>
          </a:prstGeom>
        </p:spPr>
      </p:pic>
      <p:pic>
        <p:nvPicPr>
          <p:cNvPr id="12" name="Picture 11">
            <a:extLst>
              <a:ext uri="{FF2B5EF4-FFF2-40B4-BE49-F238E27FC236}">
                <a16:creationId xmlns:a16="http://schemas.microsoft.com/office/drawing/2014/main" id="{128822E2-39EF-4679-81F8-C43940C418C2}"/>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573850" y="1099467"/>
            <a:ext cx="445770" cy="445770"/>
          </a:xfrm>
          <a:prstGeom prst="rect">
            <a:avLst/>
          </a:prstGeom>
        </p:spPr>
      </p:pic>
      <p:pic>
        <p:nvPicPr>
          <p:cNvPr id="13" name="Picture 12">
            <a:extLst>
              <a:ext uri="{FF2B5EF4-FFF2-40B4-BE49-F238E27FC236}">
                <a16:creationId xmlns:a16="http://schemas.microsoft.com/office/drawing/2014/main" id="{39401746-DFF5-45B3-B458-DEB981D97B0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66450" y="1034191"/>
            <a:ext cx="540780" cy="540780"/>
          </a:xfrm>
          <a:prstGeom prst="rect">
            <a:avLst/>
          </a:prstGeom>
        </p:spPr>
      </p:pic>
      <p:pic>
        <p:nvPicPr>
          <p:cNvPr id="14" name="Picture 13">
            <a:extLst>
              <a:ext uri="{FF2B5EF4-FFF2-40B4-BE49-F238E27FC236}">
                <a16:creationId xmlns:a16="http://schemas.microsoft.com/office/drawing/2014/main" id="{52E055B6-F448-4C08-B24C-A9523B238E5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034585" y="887457"/>
            <a:ext cx="417124" cy="417124"/>
          </a:xfrm>
          <a:prstGeom prst="rect">
            <a:avLst/>
          </a:prstGeom>
        </p:spPr>
      </p:pic>
      <p:sp>
        <p:nvSpPr>
          <p:cNvPr id="16" name="TextBox 15">
            <a:extLst>
              <a:ext uri="{FF2B5EF4-FFF2-40B4-BE49-F238E27FC236}">
                <a16:creationId xmlns:a16="http://schemas.microsoft.com/office/drawing/2014/main" id="{A2B6D5F2-6D0A-41F9-A819-D98F029320E9}"/>
              </a:ext>
            </a:extLst>
          </p:cNvPr>
          <p:cNvSpPr txBox="1"/>
          <p:nvPr/>
        </p:nvSpPr>
        <p:spPr>
          <a:xfrm>
            <a:off x="707230" y="6362850"/>
            <a:ext cx="11196084" cy="307777"/>
          </a:xfrm>
          <a:prstGeom prst="rect">
            <a:avLst/>
          </a:prstGeom>
          <a:noFill/>
        </p:spPr>
        <p:txBody>
          <a:bodyPr wrap="square">
            <a:spAutoFit/>
          </a:bodyPr>
          <a:lstStyle/>
          <a:p>
            <a:r>
              <a:rPr lang="en-US" sz="1400" i="1" dirty="0">
                <a:solidFill>
                  <a:schemeClr val="bg1">
                    <a:lumMod val="50000"/>
                  </a:schemeClr>
                </a:solidFill>
              </a:rPr>
              <a:t>It is important for parents and early years settings to have a strong and respectful partnership. This sets the scene for children to thrive in the early years.</a:t>
            </a:r>
            <a:endParaRPr lang="en-GB" sz="1400" i="1" dirty="0">
              <a:solidFill>
                <a:schemeClr val="bg1">
                  <a:lumMod val="50000"/>
                </a:schemeClr>
              </a:solidFill>
            </a:endParaRPr>
          </a:p>
        </p:txBody>
      </p:sp>
      <p:pic>
        <p:nvPicPr>
          <p:cNvPr id="15" name="Picture 14" descr="big PURPLE logo"/>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1372" y="217433"/>
            <a:ext cx="691515" cy="691515"/>
          </a:xfrm>
          <a:prstGeom prst="rect">
            <a:avLst/>
          </a:prstGeom>
          <a:noFill/>
          <a:ln>
            <a:noFill/>
          </a:ln>
        </p:spPr>
      </p:pic>
    </p:spTree>
    <p:extLst>
      <p:ext uri="{BB962C8B-B14F-4D97-AF65-F5344CB8AC3E}">
        <p14:creationId xmlns:p14="http://schemas.microsoft.com/office/powerpoint/2010/main" val="197912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67771387"/>
              </p:ext>
            </p:extLst>
          </p:nvPr>
        </p:nvGraphicFramePr>
        <p:xfrm>
          <a:off x="0" y="501550"/>
          <a:ext cx="11925018" cy="2754006"/>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953087">
                  <a:extLst>
                    <a:ext uri="{9D8B030D-6E8A-4147-A177-3AD203B41FA5}">
                      <a16:colId xmlns:a16="http://schemas.microsoft.com/office/drawing/2014/main" val="872926247"/>
                    </a:ext>
                  </a:extLst>
                </a:gridCol>
                <a:gridCol w="1571348">
                  <a:extLst>
                    <a:ext uri="{9D8B030D-6E8A-4147-A177-3AD203B41FA5}">
                      <a16:colId xmlns:a16="http://schemas.microsoft.com/office/drawing/2014/main" val="1315738151"/>
                    </a:ext>
                  </a:extLst>
                </a:gridCol>
                <a:gridCol w="1660124">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296806">
                <a:tc>
                  <a:txBody>
                    <a:bodyPr/>
                    <a:lstStyle/>
                    <a:p>
                      <a:pPr algn="ctr"/>
                      <a:r>
                        <a:rPr lang="en-US" sz="1800" b="0" dirty="0">
                          <a:latin typeface="Amatic SC" panose="00000500000000000000" pitchFamily="2" charset="-79"/>
                          <a:cs typeface="Amatic SC" panose="00000500000000000000" pitchFamily="2" charset="-79"/>
                        </a:rPr>
                        <a:t>General Themes </a:t>
                      </a:r>
                    </a:p>
                    <a:p>
                      <a:pPr algn="ctr"/>
                      <a:r>
                        <a:rPr lang="en-US" sz="1600" b="1" dirty="0">
                          <a:latin typeface="Amatic SC" panose="00000500000000000000" pitchFamily="2" charset="-79"/>
                          <a:cs typeface="Amatic SC" panose="00000500000000000000" pitchFamily="2" charset="-79"/>
                        </a:rPr>
                        <a:t>NB: </a:t>
                      </a:r>
                      <a:r>
                        <a:rPr lang="en-US" sz="16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All</a:t>
                      </a:r>
                      <a:r>
                        <a:rPr lang="en-US" sz="1050" baseline="0" dirty="0">
                          <a:solidFill>
                            <a:schemeClr val="tx1"/>
                          </a:solidFill>
                          <a:latin typeface="+mn-lt"/>
                          <a:cs typeface="Amatic SC" panose="00000500000000000000" pitchFamily="2" charset="-79"/>
                        </a:rPr>
                        <a:t> about me, </a:t>
                      </a:r>
                      <a:r>
                        <a:rPr lang="en-US" sz="1050" dirty="0">
                          <a:solidFill>
                            <a:schemeClr val="tx1"/>
                          </a:solidFill>
                          <a:latin typeface="+mn-lt"/>
                          <a:cs typeface="Amatic SC" panose="00000500000000000000" pitchFamily="2" charset="-79"/>
                        </a:rPr>
                        <a:t>Autumn Trail </a:t>
                      </a:r>
                    </a:p>
                    <a:p>
                      <a:pPr algn="ctr"/>
                      <a:r>
                        <a:rPr lang="en-US" sz="1050" dirty="0">
                          <a:solidFill>
                            <a:schemeClr val="tx1"/>
                          </a:solidFill>
                          <a:latin typeface="+mn-lt"/>
                          <a:cs typeface="Amatic SC" panose="00000500000000000000" pitchFamily="2" charset="-79"/>
                        </a:rPr>
                        <a:t>Remembrance Day </a:t>
                      </a:r>
                    </a:p>
                    <a:p>
                      <a:pPr algn="ctr"/>
                      <a:r>
                        <a:rPr lang="en-US" sz="1050" dirty="0">
                          <a:solidFill>
                            <a:schemeClr val="tx1"/>
                          </a:solidFill>
                          <a:latin typeface="+mn-lt"/>
                          <a:cs typeface="Amatic SC" panose="00000500000000000000" pitchFamily="2" charset="-79"/>
                        </a:rPr>
                        <a:t>Harvest Time </a:t>
                      </a:r>
                    </a:p>
                    <a:p>
                      <a:pPr algn="ctr"/>
                      <a:r>
                        <a:rPr lang="en-US" sz="1050" dirty="0">
                          <a:solidFill>
                            <a:schemeClr val="tx1"/>
                          </a:solidFill>
                          <a:latin typeface="+mn-lt"/>
                          <a:cs typeface="Amatic SC" panose="00000500000000000000" pitchFamily="2" charset="-79"/>
                        </a:rPr>
                        <a:t>Birthdays</a:t>
                      </a:r>
                    </a:p>
                    <a:p>
                      <a:pPr algn="ctr"/>
                      <a:r>
                        <a:rPr lang="en-US" sz="1050" dirty="0" err="1">
                          <a:solidFill>
                            <a:schemeClr val="tx1"/>
                          </a:solidFill>
                          <a:latin typeface="+mn-lt"/>
                          <a:cs typeface="Amatic SC" panose="00000500000000000000" pitchFamily="2" charset="-79"/>
                        </a:rPr>
                        <a:t>Favourite</a:t>
                      </a:r>
                      <a:r>
                        <a:rPr lang="en-US" sz="1050" dirty="0">
                          <a:solidFill>
                            <a:schemeClr val="tx1"/>
                          </a:solidFill>
                          <a:latin typeface="+mn-lt"/>
                          <a:cs typeface="Amatic SC" panose="00000500000000000000" pitchFamily="2" charset="-79"/>
                        </a:rPr>
                        <a:t> Songs </a:t>
                      </a:r>
                    </a:p>
                    <a:p>
                      <a:pPr algn="ctr"/>
                      <a:r>
                        <a:rPr lang="en-US" sz="1050" dirty="0">
                          <a:solidFill>
                            <a:schemeClr val="tx1"/>
                          </a:solidFill>
                          <a:latin typeface="+mn-lt"/>
                          <a:cs typeface="Amatic SC" panose="00000500000000000000" pitchFamily="2" charset="-79"/>
                        </a:rPr>
                        <a:t>Halloween </a:t>
                      </a:r>
                    </a:p>
                    <a:p>
                      <a:pPr algn="ctr"/>
                      <a:r>
                        <a:rPr lang="en-US" sz="1050" dirty="0">
                          <a:solidFill>
                            <a:schemeClr val="tx1"/>
                          </a:solidFill>
                          <a:latin typeface="+mn-lt"/>
                          <a:cs typeface="Amatic SC" panose="00000500000000000000" pitchFamily="2" charset="-79"/>
                        </a:rPr>
                        <a:t>Wild Wednesday</a:t>
                      </a:r>
                    </a:p>
                    <a:p>
                      <a:pPr algn="ctr"/>
                      <a:r>
                        <a:rPr lang="en-GB" sz="1050" dirty="0">
                          <a:solidFill>
                            <a:schemeClr val="tx1"/>
                          </a:solidFill>
                          <a:latin typeface="+mn-lt"/>
                          <a:cs typeface="Amatic SC" panose="00000500000000000000" pitchFamily="2" charset="-79"/>
                        </a:rPr>
                        <a:t>Diwali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a:solidFill>
                            <a:schemeClr val="tx1"/>
                          </a:solidFill>
                          <a:latin typeface="+mn-lt"/>
                          <a:cs typeface="Amatic SC" panose="00000500000000000000" pitchFamily="2" charset="-79"/>
                        </a:rPr>
                        <a:t> Bonfire night </a:t>
                      </a:r>
                      <a:r>
                        <a:rPr lang="en-US" sz="1050" dirty="0">
                          <a:solidFill>
                            <a:schemeClr val="tx1"/>
                          </a:solidFill>
                          <a:latin typeface="+mn-lt"/>
                          <a:cs typeface="Amatic SC" panose="00000500000000000000" pitchFamily="2" charset="-79"/>
                        </a:rPr>
                        <a:t>Guy Fawkes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Hannukah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Black History Month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Children in 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Anti- Bullying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Wild Wednesday</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Chinese New Year </a:t>
                      </a:r>
                    </a:p>
                    <a:p>
                      <a:pPr algn="ctr"/>
                      <a:r>
                        <a:rPr lang="en-US" sz="1050" dirty="0">
                          <a:solidFill>
                            <a:schemeClr val="tx1"/>
                          </a:solidFill>
                          <a:latin typeface="+mn-lt"/>
                          <a:cs typeface="Amatic SC" panose="00000500000000000000" pitchFamily="2" charset="-79"/>
                        </a:rPr>
                        <a:t>LENT</a:t>
                      </a:r>
                    </a:p>
                    <a:p>
                      <a:pPr algn="ctr"/>
                      <a:r>
                        <a:rPr lang="en-US" sz="1050" dirty="0">
                          <a:solidFill>
                            <a:schemeClr val="tx1"/>
                          </a:solidFill>
                          <a:latin typeface="+mn-lt"/>
                          <a:cs typeface="Amatic SC" panose="00000500000000000000" pitchFamily="2" charset="-79"/>
                        </a:rPr>
                        <a:t>Random Acts of Kindness Week </a:t>
                      </a:r>
                    </a:p>
                    <a:p>
                      <a:pPr algn="ctr"/>
                      <a:r>
                        <a:rPr lang="en-US" sz="1050" dirty="0">
                          <a:solidFill>
                            <a:schemeClr val="tx1"/>
                          </a:solidFill>
                          <a:latin typeface="+mn-lt"/>
                          <a:cs typeface="Amatic SC" panose="00000500000000000000" pitchFamily="2" charset="-79"/>
                        </a:rPr>
                        <a:t>Valentine’s Day</a:t>
                      </a:r>
                    </a:p>
                    <a:p>
                      <a:pPr algn="ctr"/>
                      <a:r>
                        <a:rPr lang="en-US" sz="1050" dirty="0">
                          <a:solidFill>
                            <a:schemeClr val="tx1"/>
                          </a:solidFill>
                          <a:latin typeface="+mn-lt"/>
                          <a:cs typeface="Amatic SC" panose="00000500000000000000" pitchFamily="2" charset="-79"/>
                        </a:rPr>
                        <a:t>Internet Safety Day</a:t>
                      </a:r>
                    </a:p>
                    <a:p>
                      <a:pPr algn="ctr"/>
                      <a:r>
                        <a:rPr lang="en-US" sz="1050" dirty="0">
                          <a:solidFill>
                            <a:schemeClr val="tx1"/>
                          </a:solidFill>
                          <a:latin typeface="+mn-lt"/>
                          <a:cs typeface="Amatic SC" panose="00000500000000000000" pitchFamily="2" charset="-79"/>
                        </a:rPr>
                        <a:t>Wild Wednesday</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Wild Wednesday</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Planting seeds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Weather experiments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Nature Scavenger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Eater Egg Hunt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Post a letter</a:t>
                      </a:r>
                    </a:p>
                    <a:p>
                      <a:pPr algn="ctr"/>
                      <a:r>
                        <a:rPr lang="en-US" sz="1050" dirty="0">
                          <a:solidFill>
                            <a:schemeClr val="tx1"/>
                          </a:solidFill>
                          <a:latin typeface="+mn-lt"/>
                          <a:cs typeface="Amatic SC" panose="00000500000000000000" pitchFamily="2" charset="-79"/>
                        </a:rPr>
                        <a:t>Food tasting – different cultures  </a:t>
                      </a:r>
                    </a:p>
                    <a:p>
                      <a:pPr algn="ctr"/>
                      <a:r>
                        <a:rPr lang="en-US" sz="1050" dirty="0">
                          <a:solidFill>
                            <a:schemeClr val="tx1"/>
                          </a:solidFill>
                          <a:latin typeface="+mn-lt"/>
                          <a:cs typeface="Amatic SC" panose="00000500000000000000" pitchFamily="2" charset="-79"/>
                        </a:rPr>
                        <a:t>Map work  - Find the Treasure </a:t>
                      </a:r>
                    </a:p>
                    <a:p>
                      <a:pPr algn="ctr"/>
                      <a:r>
                        <a:rPr lang="en-US" sz="1050" dirty="0">
                          <a:solidFill>
                            <a:schemeClr val="tx1"/>
                          </a:solidFill>
                          <a:latin typeface="+mn-lt"/>
                          <a:cs typeface="Amatic SC" panose="00000500000000000000" pitchFamily="2" charset="-79"/>
                        </a:rPr>
                        <a:t>Start of Ramadan </a:t>
                      </a:r>
                    </a:p>
                    <a:p>
                      <a:pPr algn="ctr"/>
                      <a:r>
                        <a:rPr lang="en-US" sz="1050" dirty="0" err="1">
                          <a:solidFill>
                            <a:schemeClr val="tx1"/>
                          </a:solidFill>
                          <a:latin typeface="+mn-lt"/>
                          <a:cs typeface="Amatic SC" panose="00000500000000000000" pitchFamily="2" charset="-79"/>
                        </a:rPr>
                        <a:t>Eid</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 </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Sports Day</a:t>
                      </a:r>
                    </a:p>
                    <a:p>
                      <a:pPr algn="ctr"/>
                      <a:r>
                        <a:rPr lang="en-US" sz="1050" dirty="0">
                          <a:solidFill>
                            <a:schemeClr val="tx1"/>
                          </a:solidFill>
                          <a:latin typeface="+mn-lt"/>
                          <a:cs typeface="Amatic SC" panose="00000500000000000000" pitchFamily="2" charset="-79"/>
                        </a:rPr>
                        <a:t>Under the Sea – singing songs and sea shanties</a:t>
                      </a:r>
                    </a:p>
                    <a:p>
                      <a:pPr algn="ctr"/>
                      <a:r>
                        <a:rPr lang="en-US" sz="1050" dirty="0">
                          <a:solidFill>
                            <a:schemeClr val="tx1"/>
                          </a:solidFill>
                          <a:latin typeface="+mn-lt"/>
                          <a:cs typeface="Amatic SC" panose="00000500000000000000" pitchFamily="2" charset="-79"/>
                        </a:rPr>
                        <a:t>Fossil hunting </a:t>
                      </a:r>
                    </a:p>
                    <a:p>
                      <a:pPr algn="ctr"/>
                      <a:r>
                        <a:rPr lang="en-US" sz="1050" dirty="0">
                          <a:solidFill>
                            <a:schemeClr val="tx1"/>
                          </a:solidFill>
                          <a:latin typeface="+mn-lt"/>
                          <a:cs typeface="Amatic SC" panose="00000500000000000000" pitchFamily="2" charset="-79"/>
                        </a:rPr>
                        <a:t>Father’s Day </a:t>
                      </a:r>
                    </a:p>
                    <a:p>
                      <a:pPr algn="ctr"/>
                      <a:r>
                        <a:rPr lang="en-US" sz="1050" dirty="0">
                          <a:solidFill>
                            <a:schemeClr val="tx1"/>
                          </a:solidFill>
                          <a:latin typeface="+mn-lt"/>
                          <a:cs typeface="Amatic SC" panose="00000500000000000000" pitchFamily="2" charset="-79"/>
                        </a:rPr>
                        <a:t>Heathy Eating Week </a:t>
                      </a:r>
                    </a:p>
                    <a:p>
                      <a:pPr algn="ctr"/>
                      <a:r>
                        <a:rPr lang="en-US" sz="1050" dirty="0">
                          <a:solidFill>
                            <a:schemeClr val="tx1"/>
                          </a:solidFill>
                          <a:latin typeface="+mn-lt"/>
                          <a:cs typeface="Amatic SC" panose="00000500000000000000" pitchFamily="2" charset="-79"/>
                        </a:rPr>
                        <a:t>World Environment Day </a:t>
                      </a:r>
                    </a:p>
                    <a:p>
                      <a:pPr algn="ctr"/>
                      <a:r>
                        <a:rPr lang="en-US" sz="1050" dirty="0">
                          <a:solidFill>
                            <a:schemeClr val="tx1"/>
                          </a:solidFill>
                          <a:latin typeface="+mn-lt"/>
                          <a:cs typeface="Amatic SC" panose="00000500000000000000" pitchFamily="2" charset="-79"/>
                        </a:rPr>
                        <a:t>Ice – Cream at the Rec</a:t>
                      </a:r>
                    </a:p>
                    <a:p>
                      <a:pPr algn="ctr"/>
                      <a:r>
                        <a:rPr lang="en-US" sz="1050" dirty="0">
                          <a:solidFill>
                            <a:schemeClr val="tx1"/>
                          </a:solidFill>
                          <a:latin typeface="+mn-lt"/>
                          <a:cs typeface="Amatic SC" panose="00000500000000000000" pitchFamily="2" charset="-79"/>
                        </a:rPr>
                        <a:t>Summer performance</a:t>
                      </a:r>
                      <a:endParaRPr lang="en-GB" sz="16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46860" y="581002"/>
            <a:ext cx="488272" cy="488272"/>
          </a:xfrm>
          <a:prstGeom prst="rect">
            <a:avLst/>
          </a:prstGeom>
        </p:spPr>
      </p:pic>
      <p:pic>
        <p:nvPicPr>
          <p:cNvPr id="8" name="Picture 7">
            <a:extLst>
              <a:ext uri="{FF2B5EF4-FFF2-40B4-BE49-F238E27FC236}">
                <a16:creationId xmlns:a16="http://schemas.microsoft.com/office/drawing/2014/main" id="{40C165C1-D4BD-45B0-A0DC-76C33F0E95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795584">
            <a:off x="3409807" y="288442"/>
            <a:ext cx="536918" cy="536918"/>
          </a:xfrm>
          <a:prstGeom prst="rect">
            <a:avLst/>
          </a:prstGeom>
        </p:spPr>
      </p:pic>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0562501">
            <a:off x="5276303" y="565292"/>
            <a:ext cx="505803" cy="50580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755735">
            <a:off x="6869874" y="545577"/>
            <a:ext cx="789373" cy="789373"/>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946721">
            <a:off x="8486760" y="500015"/>
            <a:ext cx="582151" cy="582151"/>
          </a:xfrm>
          <a:prstGeom prst="rect">
            <a:avLst/>
          </a:prstGeom>
        </p:spPr>
      </p:pic>
      <p:pic>
        <p:nvPicPr>
          <p:cNvPr id="18" name="Picture 17">
            <a:extLst>
              <a:ext uri="{FF2B5EF4-FFF2-40B4-BE49-F238E27FC236}">
                <a16:creationId xmlns:a16="http://schemas.microsoft.com/office/drawing/2014/main" id="{75C191AE-71E1-4878-9BF1-F9017988830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931948">
            <a:off x="10001380" y="212009"/>
            <a:ext cx="816746" cy="816746"/>
          </a:xfrm>
          <a:prstGeom prst="rect">
            <a:avLst/>
          </a:prstGeom>
        </p:spPr>
      </p:pic>
      <p:pic>
        <p:nvPicPr>
          <p:cNvPr id="11" name="Picture 10" descr="big PURPLE logo"/>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6461" y="167008"/>
            <a:ext cx="691515" cy="691515"/>
          </a:xfrm>
          <a:prstGeom prst="rect">
            <a:avLst/>
          </a:prstGeom>
          <a:noFill/>
          <a:ln>
            <a:noFill/>
          </a:ln>
        </p:spPr>
      </p:pic>
    </p:spTree>
    <p:extLst>
      <p:ext uri="{BB962C8B-B14F-4D97-AF65-F5344CB8AC3E}">
        <p14:creationId xmlns:p14="http://schemas.microsoft.com/office/powerpoint/2010/main" val="37939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38721051"/>
              </p:ext>
            </p:extLst>
          </p:nvPr>
        </p:nvGraphicFramePr>
        <p:xfrm>
          <a:off x="366318" y="476214"/>
          <a:ext cx="11459364" cy="592916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Autumn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lumMod val="50000"/>
                            </a:schemeClr>
                          </a:solidFill>
                          <a:latin typeface="Amatic SC" panose="00000500000000000000" pitchFamily="2" charset="-79"/>
                          <a:cs typeface="Amatic SC" panose="00000500000000000000" pitchFamily="2" charset="-79"/>
                        </a:rPr>
                        <a:t>Autumn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4276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30503">
                <a:tc rowSpan="2">
                  <a:txBody>
                    <a:bodyPr/>
                    <a:lstStyle/>
                    <a:p>
                      <a:pPr algn="ctr"/>
                      <a:r>
                        <a:rPr lang="en-US" sz="8000" b="0" dirty="0">
                          <a:latin typeface="Amatic SC" panose="00000500000000000000" pitchFamily="2" charset="-79"/>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mn-lt"/>
                          <a:cs typeface="Amatic SC" panose="00000500000000000000" pitchFamily="2" charset="-79"/>
                        </a:rPr>
                        <a:t>Unique Child: </a:t>
                      </a:r>
                      <a:r>
                        <a:rPr lang="en-US" sz="1200" i="0" dirty="0">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mn-lt"/>
                          <a:cs typeface="Amatic SC" panose="00000500000000000000" pitchFamily="2" charset="-79"/>
                        </a:rPr>
                        <a:t>Positive Relationships: </a:t>
                      </a:r>
                      <a:r>
                        <a:rPr lang="en-US" sz="1200" i="0" dirty="0">
                          <a:latin typeface="+mn-lt"/>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mn-lt"/>
                          <a:cs typeface="Amatic SC" panose="00000500000000000000" pitchFamily="2" charset="-79"/>
                        </a:rPr>
                        <a:t>Enabling environments: </a:t>
                      </a:r>
                      <a:r>
                        <a:rPr lang="en-US" sz="1200" i="0"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mn-lt"/>
                          <a:cs typeface="Amatic SC" panose="00000500000000000000" pitchFamily="2" charset="-79"/>
                        </a:rPr>
                        <a:t>Learning and Development: </a:t>
                      </a:r>
                      <a:r>
                        <a:rPr lang="en-US" sz="1200" i="0"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r>
                        <a:rPr lang="en-US" sz="1200" b="0" i="1" kern="1200" dirty="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cs typeface="Amatic SC" panose="00000500000000000000" pitchFamily="2" charset="-79"/>
                        </a:rPr>
                        <a:t>We will ensure that all children learn and develop well and are kept healthy and safe at ALL times. </a:t>
                      </a:r>
                      <a:endParaRPr lang="en-GB" sz="1400" b="1" i="1" dirty="0">
                        <a:latin typeface="+mn-lt"/>
                        <a:cs typeface="Amatic SC" panose="00000500000000000000" pitchFamily="2" charset="-79"/>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6" name="TextBox 5">
            <a:extLst>
              <a:ext uri="{FF2B5EF4-FFF2-40B4-BE49-F238E27FC236}">
                <a16:creationId xmlns:a16="http://schemas.microsoft.com/office/drawing/2014/main" id="{D6796E57-4BE4-4760-9518-06087CD670E2}"/>
              </a:ext>
            </a:extLst>
          </p:cNvPr>
          <p:cNvSpPr txBox="1"/>
          <p:nvPr/>
        </p:nvSpPr>
        <p:spPr>
          <a:xfrm>
            <a:off x="1109291" y="6477811"/>
            <a:ext cx="12192000" cy="307777"/>
          </a:xfrm>
          <a:prstGeom prst="rect">
            <a:avLst/>
          </a:prstGeom>
          <a:noFill/>
        </p:spPr>
        <p:txBody>
          <a:bodyPr wrap="square">
            <a:spAutoFit/>
          </a:bodyPr>
          <a:lstStyle/>
          <a:p>
            <a:r>
              <a:rPr lang="en-US" sz="1400" i="1" dirty="0">
                <a:solidFill>
                  <a:schemeClr val="bg1">
                    <a:lumMod val="50000"/>
                  </a:schemeClr>
                </a:solidFill>
              </a:rPr>
              <a:t>The ultimate purpose of education, for adults and children, is to help them cultivate love, which is both an aesthetic and rational experience.</a:t>
            </a:r>
            <a:endParaRPr lang="en-GB" sz="1400" i="1" dirty="0">
              <a:solidFill>
                <a:schemeClr val="bg1">
                  <a:lumMod val="50000"/>
                </a:schemeClr>
              </a:solidFill>
            </a:endParaRPr>
          </a:p>
        </p:txBody>
      </p:sp>
      <p:sp>
        <p:nvSpPr>
          <p:cNvPr id="2" name="Arrow: Curved Down 1">
            <a:extLst>
              <a:ext uri="{FF2B5EF4-FFF2-40B4-BE49-F238E27FC236}">
                <a16:creationId xmlns:a16="http://schemas.microsoft.com/office/drawing/2014/main" id="{EDEE4DCC-E742-421C-AA1B-CCCBC03083AB}"/>
              </a:ext>
            </a:extLst>
          </p:cNvPr>
          <p:cNvSpPr/>
          <p:nvPr/>
        </p:nvSpPr>
        <p:spPr>
          <a:xfrm>
            <a:off x="585926" y="4169339"/>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16929" y="955559"/>
            <a:ext cx="3052439" cy="30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495570" y="2336154"/>
            <a:ext cx="136768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3"/>
                </a:solidFill>
                <a:latin typeface="Adler" panose="00000400000000000000" pitchFamily="2" charset="0"/>
              </a:rPr>
              <a:t>COEL</a:t>
            </a:r>
          </a:p>
        </p:txBody>
      </p:sp>
      <p:pic>
        <p:nvPicPr>
          <p:cNvPr id="9" name="Picture 8" descr="big PURPLE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83373"/>
            <a:ext cx="691515" cy="691515"/>
          </a:xfrm>
          <a:prstGeom prst="rect">
            <a:avLst/>
          </a:prstGeom>
          <a:noFill/>
          <a:ln>
            <a:noFill/>
          </a:ln>
        </p:spPr>
      </p:pic>
    </p:spTree>
    <p:extLst>
      <p:ext uri="{BB962C8B-B14F-4D97-AF65-F5344CB8AC3E}">
        <p14:creationId xmlns:p14="http://schemas.microsoft.com/office/powerpoint/2010/main" val="295277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81488253"/>
              </p:ext>
            </p:extLst>
          </p:nvPr>
        </p:nvGraphicFramePr>
        <p:xfrm>
          <a:off x="197738" y="719663"/>
          <a:ext cx="11796523" cy="5756123"/>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272033691"/>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Communication and Language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l"/>
                      <a:r>
                        <a:rPr lang="en-US" sz="1200" b="0" i="0" dirty="0">
                          <a:latin typeface="+mn-lt"/>
                        </a:rPr>
                        <a:t>The development of children’s spoken language underpins all seven areas of learning and development. Children’s </a:t>
                      </a:r>
                      <a:r>
                        <a:rPr lang="en-US" sz="1200" b="1" i="0" dirty="0">
                          <a:latin typeface="+mn-lt"/>
                        </a:rPr>
                        <a:t>back-and-forth interactions </a:t>
                      </a:r>
                      <a:r>
                        <a:rPr lang="en-US" sz="1200" b="0" i="0" dirty="0">
                          <a:latin typeface="+mn-lt"/>
                        </a:rPr>
                        <a:t>from an early age form the foundations for language and cognitive development. The number and quality of the conversations they have with adults and peers throughout the day in a </a:t>
                      </a:r>
                      <a:r>
                        <a:rPr lang="en-US" sz="1200" b="1" i="0" dirty="0">
                          <a:latin typeface="+mn-lt"/>
                        </a:rPr>
                        <a:t>language-rich environment</a:t>
                      </a:r>
                      <a:r>
                        <a:rPr lang="en-US" sz="1200" b="0" i="0" dirty="0">
                          <a:latin typeface="+mn-lt"/>
                        </a:rPr>
                        <a:t> is crucial. By commenting on what children are interested in or doing, and echoing back what they say with </a:t>
                      </a:r>
                      <a:r>
                        <a:rPr lang="en-US" sz="1200" b="1" i="0" dirty="0">
                          <a:latin typeface="+mn-lt"/>
                        </a:rPr>
                        <a:t>new vocabulary added</a:t>
                      </a:r>
                      <a:r>
                        <a:rPr lang="en-US" sz="1200" b="0" i="0" dirty="0">
                          <a:latin typeface="+mn-lt"/>
                        </a:rPr>
                        <a:t>, practitioners will build children's language effectively</a:t>
                      </a:r>
                      <a:r>
                        <a:rPr lang="en-US" sz="1200" b="1" i="0" dirty="0">
                          <a:latin typeface="+mn-lt"/>
                        </a:rPr>
                        <a:t>. Reading frequently to children</a:t>
                      </a:r>
                      <a:r>
                        <a:rPr lang="en-US" sz="1200" b="0" i="0" dirty="0">
                          <a:latin typeface="+mn-lt"/>
                        </a:rPr>
                        <a:t>, and </a:t>
                      </a:r>
                      <a:r>
                        <a:rPr lang="en-US" sz="1200" b="1" i="0" dirty="0">
                          <a:latin typeface="+mn-lt"/>
                        </a:rPr>
                        <a:t>engaging them actively in stories</a:t>
                      </a:r>
                      <a:r>
                        <a:rPr lang="en-US" sz="1200" b="0" i="0" dirty="0">
                          <a:latin typeface="+mn-lt"/>
                        </a:rPr>
                        <a:t>, non-fiction, rhymes and poems, and then providing them with extensive opportunities to use and </a:t>
                      </a:r>
                      <a:r>
                        <a:rPr lang="en-US" sz="1200" b="1" i="0" dirty="0">
                          <a:latin typeface="+mn-lt"/>
                        </a:rPr>
                        <a:t>embed new words in a range of contexts, </a:t>
                      </a:r>
                      <a:r>
                        <a:rPr lang="en-US" sz="1200" b="0" i="0" dirty="0">
                          <a:latin typeface="+mn-lt"/>
                        </a:rPr>
                        <a:t>will give children the opportunity to thrive. Through </a:t>
                      </a:r>
                      <a:r>
                        <a:rPr lang="en-US" sz="1200" b="1" i="0" dirty="0">
                          <a:latin typeface="+mn-lt"/>
                        </a:rPr>
                        <a:t>conversation, story-telling and role play</a:t>
                      </a:r>
                      <a:r>
                        <a:rPr lang="en-US" sz="1200" b="0" i="0" dirty="0">
                          <a:latin typeface="+mn-lt"/>
                        </a:rPr>
                        <a:t>, where children </a:t>
                      </a:r>
                      <a:r>
                        <a:rPr lang="en-US" sz="1200" b="1" i="0" dirty="0">
                          <a:latin typeface="+mn-lt"/>
                        </a:rPr>
                        <a:t>share their ideas </a:t>
                      </a:r>
                      <a:r>
                        <a:rPr lang="en-US" sz="1200" b="0" i="0" dirty="0">
                          <a:latin typeface="+mn-lt"/>
                        </a:rPr>
                        <a:t>with support and </a:t>
                      </a:r>
                      <a:r>
                        <a:rPr lang="en-US" sz="1200" b="1" i="0" dirty="0">
                          <a:latin typeface="+mn-lt"/>
                        </a:rPr>
                        <a:t>modelling</a:t>
                      </a:r>
                      <a:r>
                        <a:rPr lang="en-US" sz="1200" b="0" i="0" dirty="0">
                          <a:latin typeface="+mn-lt"/>
                        </a:rPr>
                        <a:t> from their teacher, and sensitive questioning that invites them to elaborate, children become comfortable using a </a:t>
                      </a:r>
                      <a:r>
                        <a:rPr lang="en-US" sz="1200" b="1" i="0" dirty="0">
                          <a:latin typeface="+mn-lt"/>
                        </a:rPr>
                        <a:t>rich range of vocabulary </a:t>
                      </a:r>
                      <a:r>
                        <a:rPr lang="en-US" sz="1200" b="0" i="0" dirty="0">
                          <a:latin typeface="+mn-lt"/>
                        </a:rPr>
                        <a:t>and </a:t>
                      </a:r>
                      <a:r>
                        <a:rPr lang="en-US" sz="1200" b="1" i="0" dirty="0">
                          <a:latin typeface="+mn-lt"/>
                        </a:rPr>
                        <a:t>language structures.</a:t>
                      </a:r>
                      <a:endParaRPr lang="en-US" sz="12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989017">
                <a:tc>
                  <a:txBody>
                    <a:bodyPr/>
                    <a:lstStyle/>
                    <a:p>
                      <a:pPr algn="ctr"/>
                      <a:r>
                        <a:rPr lang="en-US" sz="1100" dirty="0"/>
                        <a:t>Whole EYFS Focus – C&amp;L is developed throughout the year through high quality interactions, daily group discussions, sharing circles, PSHE times,  stories, singing, role-play</a:t>
                      </a:r>
                      <a:endParaRPr lang="en-US" sz="1100" b="1" dirty="0">
                        <a:latin typeface="Amatic SC" panose="00000500000000000000" pitchFamily="2" charset="-79"/>
                        <a:cs typeface="Amatic SC" panose="00000500000000000000" pitchFamily="2" charset="-79"/>
                      </a:endParaRPr>
                    </a:p>
                    <a:p>
                      <a:pPr algn="ctr"/>
                      <a:r>
                        <a:rPr lang="en-US" sz="2800" b="1" dirty="0">
                          <a:latin typeface="Amatic SC" panose="00000500000000000000" pitchFamily="2" charset="-79"/>
                          <a:cs typeface="Amatic SC" panose="00000500000000000000" pitchFamily="2" charset="-79"/>
                        </a:rPr>
                        <a:t>Daily story time </a:t>
                      </a:r>
                      <a:endParaRPr lang="en-GB" sz="2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100" b="1" dirty="0">
                          <a:solidFill>
                            <a:schemeClr val="tx1"/>
                          </a:solidFill>
                          <a:latin typeface="+mn-lt"/>
                          <a:cs typeface="Amatic SC" panose="00000500000000000000" pitchFamily="2" charset="-79"/>
                        </a:rPr>
                        <a:t>Welcome to EYFS </a:t>
                      </a:r>
                    </a:p>
                    <a:p>
                      <a:pPr algn="ctr"/>
                      <a:r>
                        <a:rPr lang="en-US" sz="1100" b="0" dirty="0">
                          <a:solidFill>
                            <a:schemeClr val="tx1"/>
                          </a:solidFill>
                          <a:latin typeface="+mn-lt"/>
                          <a:cs typeface="Amatic SC" panose="00000500000000000000" pitchFamily="2" charset="-79"/>
                        </a:rPr>
                        <a:t>Listening</a:t>
                      </a:r>
                      <a:r>
                        <a:rPr lang="en-US" sz="1100" b="0" baseline="0" dirty="0">
                          <a:solidFill>
                            <a:schemeClr val="tx1"/>
                          </a:solidFill>
                          <a:latin typeface="+mn-lt"/>
                          <a:cs typeface="Amatic SC" panose="00000500000000000000" pitchFamily="2" charset="-79"/>
                        </a:rPr>
                        <a:t> for short periods of time in carpet sessions</a:t>
                      </a:r>
                    </a:p>
                    <a:p>
                      <a:pPr algn="ctr"/>
                      <a:r>
                        <a:rPr lang="en-US" sz="1100" b="0" baseline="0" dirty="0">
                          <a:solidFill>
                            <a:schemeClr val="tx1"/>
                          </a:solidFill>
                          <a:latin typeface="+mn-lt"/>
                          <a:cs typeface="Amatic SC" panose="00000500000000000000" pitchFamily="2" charset="-79"/>
                        </a:rPr>
                        <a:t>Sending home quality texts to share</a:t>
                      </a:r>
                    </a:p>
                    <a:p>
                      <a:pPr algn="ctr"/>
                      <a:r>
                        <a:rPr lang="en-US" sz="1100" b="0" baseline="0" dirty="0" err="1">
                          <a:solidFill>
                            <a:schemeClr val="tx1"/>
                          </a:solidFill>
                          <a:latin typeface="+mn-lt"/>
                          <a:cs typeface="Amatic SC" panose="00000500000000000000" pitchFamily="2" charset="-79"/>
                        </a:rPr>
                        <a:t>Storytime</a:t>
                      </a:r>
                      <a:r>
                        <a:rPr lang="en-US" sz="1100" b="0" baseline="0" dirty="0">
                          <a:solidFill>
                            <a:schemeClr val="tx1"/>
                          </a:solidFill>
                          <a:latin typeface="+mn-lt"/>
                          <a:cs typeface="Amatic SC" panose="00000500000000000000" pitchFamily="2" charset="-79"/>
                        </a:rPr>
                        <a:t>-predict, </a:t>
                      </a:r>
                    </a:p>
                    <a:p>
                      <a:pPr algn="ctr"/>
                      <a:r>
                        <a:rPr lang="en-US" sz="1100" b="0" baseline="0" dirty="0">
                          <a:solidFill>
                            <a:schemeClr val="tx1"/>
                          </a:solidFill>
                          <a:latin typeface="+mn-lt"/>
                          <a:cs typeface="Amatic SC" panose="00000500000000000000" pitchFamily="2" charset="-79"/>
                        </a:rPr>
                        <a:t>Re-read Little Red hen-join in</a:t>
                      </a:r>
                    </a:p>
                    <a:p>
                      <a:pPr algn="ctr"/>
                      <a:r>
                        <a:rPr lang="en-US" sz="1100" b="0" baseline="0" dirty="0">
                          <a:solidFill>
                            <a:schemeClr val="tx1"/>
                          </a:solidFill>
                          <a:latin typeface="+mn-lt"/>
                          <a:cs typeface="Amatic SC" panose="00000500000000000000" pitchFamily="2" charset="-79"/>
                        </a:rPr>
                        <a:t>T- I wonder…….</a:t>
                      </a:r>
                    </a:p>
                    <a:p>
                      <a:pPr algn="ctr"/>
                      <a:r>
                        <a:rPr lang="en-US" sz="1100" b="0" baseline="0" dirty="0" err="1">
                          <a:solidFill>
                            <a:schemeClr val="tx1"/>
                          </a:solidFill>
                          <a:latin typeface="+mn-lt"/>
                          <a:cs typeface="Amatic SC" panose="00000500000000000000" pitchFamily="2" charset="-79"/>
                        </a:rPr>
                        <a:t>Articulalte</a:t>
                      </a:r>
                      <a:r>
                        <a:rPr lang="en-US" sz="1100" b="0" baseline="0" dirty="0">
                          <a:solidFill>
                            <a:schemeClr val="tx1"/>
                          </a:solidFill>
                          <a:latin typeface="+mn-lt"/>
                          <a:cs typeface="Amatic SC" panose="00000500000000000000" pitchFamily="2" charset="-79"/>
                        </a:rPr>
                        <a:t> and model correct tenses and sentence structure</a:t>
                      </a:r>
                    </a:p>
                    <a:p>
                      <a:pPr algn="ctr"/>
                      <a:r>
                        <a:rPr lang="en-US" sz="1100" b="0" baseline="0" dirty="0">
                          <a:solidFill>
                            <a:schemeClr val="tx1"/>
                          </a:solidFill>
                          <a:latin typeface="+mn-lt"/>
                          <a:cs typeface="Amatic SC" panose="00000500000000000000" pitchFamily="2" charset="-79"/>
                        </a:rPr>
                        <a:t>Discuss families</a:t>
                      </a:r>
                    </a:p>
                    <a:p>
                      <a:pPr algn="ctr"/>
                      <a:r>
                        <a:rPr lang="en-US" sz="1100" b="0" baseline="0" dirty="0">
                          <a:solidFill>
                            <a:schemeClr val="tx1"/>
                          </a:solidFill>
                          <a:latin typeface="+mn-lt"/>
                          <a:cs typeface="Amatic SC" panose="00000500000000000000" pitchFamily="2" charset="-79"/>
                        </a:rPr>
                        <a:t>Show and Tell- more show and T support</a:t>
                      </a:r>
                    </a:p>
                    <a:p>
                      <a:pPr algn="ctr"/>
                      <a:r>
                        <a:rPr lang="en-US" sz="1100" b="0" baseline="0" dirty="0">
                          <a:solidFill>
                            <a:schemeClr val="tx1"/>
                          </a:solidFill>
                          <a:latin typeface="+mn-lt"/>
                          <a:cs typeface="Amatic SC" panose="00000500000000000000" pitchFamily="2" charset="-79"/>
                        </a:rPr>
                        <a:t>New vocab- little </a:t>
                      </a:r>
                      <a:r>
                        <a:rPr lang="en-US" sz="1100" b="0" baseline="0" dirty="0" err="1">
                          <a:solidFill>
                            <a:schemeClr val="tx1"/>
                          </a:solidFill>
                          <a:latin typeface="+mn-lt"/>
                          <a:cs typeface="Amatic SC" panose="00000500000000000000" pitchFamily="2" charset="-79"/>
                        </a:rPr>
                        <a:t>wandle</a:t>
                      </a:r>
                      <a:r>
                        <a:rPr lang="en-US" sz="1100" b="0" baseline="0" dirty="0">
                          <a:solidFill>
                            <a:schemeClr val="tx1"/>
                          </a:solidFill>
                          <a:latin typeface="+mn-lt"/>
                          <a:cs typeface="Amatic SC" panose="00000500000000000000" pitchFamily="2" charset="-79"/>
                        </a:rPr>
                        <a:t>, display real objects, Harvest veg</a:t>
                      </a:r>
                    </a:p>
                    <a:p>
                      <a:pPr algn="ctr"/>
                      <a:r>
                        <a:rPr lang="en-US" sz="1100" b="0" baseline="0" dirty="0">
                          <a:solidFill>
                            <a:schemeClr val="tx1"/>
                          </a:solidFill>
                          <a:latin typeface="+mn-lt"/>
                          <a:cs typeface="Amatic SC" panose="00000500000000000000" pitchFamily="2" charset="-79"/>
                        </a:rPr>
                        <a:t>Visual timetable</a:t>
                      </a:r>
                      <a:endParaRPr lang="en-US"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100" b="1" dirty="0">
                          <a:solidFill>
                            <a:schemeClr val="tx1"/>
                          </a:solidFill>
                          <a:latin typeface="+mn-lt"/>
                          <a:cs typeface="Amatic SC" panose="00000500000000000000" pitchFamily="2" charset="-79"/>
                        </a:rPr>
                        <a:t>Tell me a story! </a:t>
                      </a:r>
                    </a:p>
                    <a:p>
                      <a:pPr algn="ctr"/>
                      <a:r>
                        <a:rPr lang="en-US" sz="1100" b="0" dirty="0">
                          <a:solidFill>
                            <a:schemeClr val="tx1"/>
                          </a:solidFill>
                          <a:latin typeface="+mn-lt"/>
                          <a:cs typeface="Amatic SC" panose="00000500000000000000" pitchFamily="2" charset="-79"/>
                        </a:rPr>
                        <a:t>Settling in activities</a:t>
                      </a:r>
                    </a:p>
                    <a:p>
                      <a:pPr algn="ctr"/>
                      <a:r>
                        <a:rPr lang="en-US" sz="1100" b="0" dirty="0">
                          <a:solidFill>
                            <a:schemeClr val="tx1"/>
                          </a:solidFill>
                          <a:latin typeface="+mn-lt"/>
                          <a:cs typeface="Amatic SC" panose="00000500000000000000" pitchFamily="2" charset="-79"/>
                        </a:rPr>
                        <a:t>Develop vocabulary  </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latin typeface="+mn-lt"/>
                          <a:cs typeface="Amatic SC" panose="00000500000000000000" pitchFamily="2" charset="-79"/>
                        </a:rPr>
                        <a:t>Tell me a story - retelling stories</a:t>
                      </a:r>
                    </a:p>
                    <a:p>
                      <a:pPr algn="ctr"/>
                      <a:r>
                        <a:rPr lang="en-US" sz="1100" b="0" dirty="0">
                          <a:solidFill>
                            <a:schemeClr val="tx1"/>
                          </a:solidFill>
                          <a:latin typeface="+mn-lt"/>
                          <a:cs typeface="Amatic SC" panose="00000500000000000000" pitchFamily="2" charset="-79"/>
                        </a:rPr>
                        <a:t>Story language </a:t>
                      </a:r>
                    </a:p>
                    <a:p>
                      <a:pPr algn="ctr"/>
                      <a:r>
                        <a:rPr lang="en-US" sz="1100" b="0" dirty="0">
                          <a:solidFill>
                            <a:schemeClr val="tx1"/>
                          </a:solidFill>
                          <a:latin typeface="+mn-lt"/>
                          <a:cs typeface="Amatic SC" panose="00000500000000000000" pitchFamily="2" charset="-79"/>
                        </a:rPr>
                        <a:t>Word hunts</a:t>
                      </a:r>
                    </a:p>
                    <a:p>
                      <a:pPr algn="ctr"/>
                      <a:r>
                        <a:rPr lang="en-US" sz="1100" b="0" dirty="0">
                          <a:solidFill>
                            <a:schemeClr val="tx1"/>
                          </a:solidFill>
                          <a:latin typeface="+mn-lt"/>
                          <a:cs typeface="Amatic SC" panose="00000500000000000000" pitchFamily="2" charset="-79"/>
                        </a:rPr>
                        <a:t>Listening and responding to stories</a:t>
                      </a:r>
                    </a:p>
                    <a:p>
                      <a:pPr algn="ctr"/>
                      <a:r>
                        <a:rPr lang="en-US" sz="1100" b="0" dirty="0">
                          <a:solidFill>
                            <a:schemeClr val="tx1"/>
                          </a:solidFill>
                          <a:latin typeface="+mn-lt"/>
                          <a:cs typeface="Amatic SC" panose="00000500000000000000" pitchFamily="2" charset="-79"/>
                        </a:rPr>
                        <a:t>Following instructions  </a:t>
                      </a:r>
                    </a:p>
                    <a:p>
                      <a:pPr algn="ctr"/>
                      <a:r>
                        <a:rPr lang="en-US" sz="1100" b="0" dirty="0">
                          <a:solidFill>
                            <a:schemeClr val="tx1"/>
                          </a:solidFill>
                          <a:latin typeface="+mn-lt"/>
                          <a:cs typeface="Amatic SC" panose="00000500000000000000" pitchFamily="2" charset="-79"/>
                        </a:rPr>
                        <a:t>Takes part in discussion </a:t>
                      </a:r>
                    </a:p>
                    <a:p>
                      <a:pPr algn="ctr"/>
                      <a:r>
                        <a:rPr lang="en-US" sz="1100" dirty="0">
                          <a:solidFill>
                            <a:schemeClr val="tx1"/>
                          </a:solidFill>
                        </a:rPr>
                        <a:t>Understand how to listen carefully and why listening is important.</a:t>
                      </a:r>
                    </a:p>
                    <a:p>
                      <a:pPr algn="ctr"/>
                      <a:r>
                        <a:rPr lang="en-US" sz="1100" dirty="0">
                          <a:solidFill>
                            <a:schemeClr val="tx1"/>
                          </a:solidFill>
                        </a:rPr>
                        <a:t>Use new vocabulary through the day.</a:t>
                      </a:r>
                    </a:p>
                    <a:p>
                      <a:pPr algn="ctr"/>
                      <a:r>
                        <a:rPr lang="en-US" sz="1100" dirty="0">
                          <a:solidFill>
                            <a:schemeClr val="tx1"/>
                          </a:solidFill>
                        </a:rPr>
                        <a:t>Choose books that will develop their vocabulary</a:t>
                      </a:r>
                      <a:r>
                        <a:rPr lang="en-US" sz="1100" dirty="0"/>
                        <a:t>.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tx1"/>
                          </a:solidFill>
                          <a:latin typeface="+mn-lt"/>
                          <a:cs typeface="Amatic SC" panose="00000500000000000000" pitchFamily="2" charset="-79"/>
                        </a:rPr>
                        <a:t>Tell me why! </a:t>
                      </a:r>
                    </a:p>
                    <a:p>
                      <a:pPr algn="ctr"/>
                      <a:r>
                        <a:rPr lang="en-US" sz="1100" b="0" dirty="0">
                          <a:solidFill>
                            <a:schemeClr val="tx1"/>
                          </a:solidFill>
                          <a:latin typeface="+mn-lt"/>
                          <a:cs typeface="Amatic SC" panose="00000500000000000000" pitchFamily="2" charset="-79"/>
                        </a:rPr>
                        <a:t>Using language well </a:t>
                      </a:r>
                    </a:p>
                    <a:p>
                      <a:pPr algn="ctr"/>
                      <a:r>
                        <a:rPr lang="en-US" sz="1100" b="0" dirty="0">
                          <a:solidFill>
                            <a:schemeClr val="tx1"/>
                          </a:solidFill>
                          <a:latin typeface="+mn-lt"/>
                          <a:cs typeface="Amatic SC" panose="00000500000000000000" pitchFamily="2" charset="-79"/>
                        </a:rPr>
                        <a:t>Ask’s how and why questions…</a:t>
                      </a:r>
                    </a:p>
                    <a:p>
                      <a:pPr algn="ctr"/>
                      <a:r>
                        <a:rPr lang="en-US" sz="1100" b="0" dirty="0">
                          <a:solidFill>
                            <a:schemeClr val="tx1"/>
                          </a:solidFill>
                          <a:latin typeface="+mn-lt"/>
                          <a:cs typeface="Amatic SC" panose="00000500000000000000" pitchFamily="2" charset="-79"/>
                        </a:rPr>
                        <a:t>Discovering Passions</a:t>
                      </a:r>
                    </a:p>
                    <a:p>
                      <a:pPr algn="ctr"/>
                      <a:r>
                        <a:rPr lang="en-US" sz="1100" b="0" dirty="0">
                          <a:solidFill>
                            <a:schemeClr val="tx1"/>
                          </a:solidFill>
                          <a:latin typeface="+mn-lt"/>
                          <a:cs typeface="Amatic SC" panose="00000500000000000000" pitchFamily="2" charset="-79"/>
                        </a:rPr>
                        <a:t>Retell a story with story language </a:t>
                      </a:r>
                    </a:p>
                    <a:p>
                      <a:pPr algn="ctr"/>
                      <a:r>
                        <a:rPr lang="en-US" sz="1100" b="0" dirty="0">
                          <a:solidFill>
                            <a:schemeClr val="tx1"/>
                          </a:solidFill>
                          <a:latin typeface="+mn-lt"/>
                          <a:cs typeface="Amatic SC" panose="00000500000000000000" pitchFamily="2" charset="-79"/>
                        </a:rPr>
                        <a:t>Story invention – talk it!</a:t>
                      </a:r>
                    </a:p>
                    <a:p>
                      <a:pPr algn="ctr"/>
                      <a:r>
                        <a:rPr lang="en-US" sz="1100" dirty="0">
                          <a:solidFill>
                            <a:schemeClr val="tx1"/>
                          </a:solidFill>
                        </a:rPr>
                        <a:t>Ask questions to find out more and to check they understand what has been said to them. </a:t>
                      </a:r>
                    </a:p>
                    <a:p>
                      <a:pPr algn="ctr"/>
                      <a:r>
                        <a:rPr lang="en-US" sz="1100" dirty="0">
                          <a:solidFill>
                            <a:schemeClr val="tx1"/>
                          </a:solidFill>
                        </a:rPr>
                        <a:t>Describe events in some detail. </a:t>
                      </a:r>
                      <a:r>
                        <a:rPr lang="en-US" sz="1100" b="0" dirty="0">
                          <a:solidFill>
                            <a:schemeClr val="tx1"/>
                          </a:solidFill>
                          <a:latin typeface="+mn-lt"/>
                          <a:cs typeface="Amatic SC" panose="00000500000000000000" pitchFamily="2" charset="-79"/>
                        </a:rPr>
                        <a:t>  </a:t>
                      </a:r>
                    </a:p>
                    <a:p>
                      <a:pPr algn="ctr"/>
                      <a:r>
                        <a:rPr lang="en-US" sz="1100" dirty="0">
                          <a:solidFill>
                            <a:schemeClr val="tx1"/>
                          </a:solidFill>
                        </a:rPr>
                        <a:t>Listen to and talk about stories to build familiarity and understanding. </a:t>
                      </a:r>
                    </a:p>
                    <a:p>
                      <a:pPr algn="ctr"/>
                      <a:r>
                        <a:rPr lang="en-US" sz="1100" dirty="0">
                          <a:solidFill>
                            <a:schemeClr val="tx1"/>
                          </a:solidFill>
                        </a:rPr>
                        <a:t>Learn rhymes, poems and songs.</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tx1"/>
                          </a:solidFill>
                          <a:latin typeface="+mn-lt"/>
                          <a:cs typeface="Amatic SC" panose="00000500000000000000" pitchFamily="2" charset="-79"/>
                        </a:rPr>
                        <a:t>Talk it through!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Describe events in detail – time connectives</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rPr>
                        <a:t>Understand how to listen carefully and why listening is important.</a:t>
                      </a:r>
                    </a:p>
                    <a:p>
                      <a:pPr algn="ctr"/>
                      <a:r>
                        <a:rPr lang="en-US" sz="1100" b="0" dirty="0">
                          <a:solidFill>
                            <a:schemeClr val="tx1"/>
                          </a:solidFill>
                        </a:rPr>
                        <a:t>Use picture cue cards to talk about an object: “What colour is it? Where would you find it? </a:t>
                      </a:r>
                    </a:p>
                    <a:p>
                      <a:pPr algn="ctr"/>
                      <a:r>
                        <a:rPr lang="en-US" sz="1100" b="0" dirty="0">
                          <a:solidFill>
                            <a:schemeClr val="tx1"/>
                          </a:solidFill>
                          <a:latin typeface="+mn-lt"/>
                          <a:cs typeface="Amatic SC" panose="00000500000000000000" pitchFamily="2" charset="-79"/>
                        </a:rPr>
                        <a:t>Sustained focus when listening to a story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100" b="1" dirty="0">
                          <a:solidFill>
                            <a:schemeClr val="tx1"/>
                          </a:solidFill>
                          <a:latin typeface="+mn-lt"/>
                          <a:cs typeface="Amatic SC" panose="00000500000000000000" pitchFamily="2" charset="-79"/>
                        </a:rPr>
                        <a:t>What happened?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rPr>
                        <a:t>Re-read some books so children learn the language necessary to talk about what is happening in each illustration and relate it to their own lives</a:t>
                      </a:r>
                      <a:endParaRPr lang="en-GB" sz="1100" b="0" dirty="0">
                        <a:solidFill>
                          <a:schemeClr val="tx1"/>
                        </a:solidFill>
                        <a:latin typeface="+mn-lt"/>
                        <a:cs typeface="Amatic SC" panose="00000500000000000000" pitchFamily="2" charset="-79"/>
                      </a:endParaRPr>
                    </a:p>
                    <a:p>
                      <a:pPr algn="l"/>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b="1" u="sng" dirty="0">
                          <a:solidFill>
                            <a:schemeClr val="tx1"/>
                          </a:solidFill>
                          <a:latin typeface="+mn-lt"/>
                          <a:cs typeface="Amatic SC" panose="00000500000000000000" pitchFamily="2" charset="-79"/>
                        </a:rPr>
                        <a:t>Time to share! </a:t>
                      </a:r>
                    </a:p>
                    <a:p>
                      <a:pPr algn="ctr"/>
                      <a:r>
                        <a:rPr lang="en-US" sz="1100" b="0" dirty="0">
                          <a:solidFill>
                            <a:schemeClr val="tx1"/>
                          </a:solidFill>
                          <a:latin typeface="+mn-lt"/>
                          <a:cs typeface="Amatic SC" panose="00000500000000000000" pitchFamily="2" charset="-79"/>
                        </a:rPr>
                        <a:t>Show and tell </a:t>
                      </a:r>
                    </a:p>
                    <a:p>
                      <a:pPr algn="ctr"/>
                      <a:r>
                        <a:rPr lang="en-US" sz="1100" b="0" dirty="0">
                          <a:solidFill>
                            <a:schemeClr val="tx1"/>
                          </a:solidFill>
                          <a:latin typeface="+mn-lt"/>
                          <a:cs typeface="Amatic SC" panose="00000500000000000000" pitchFamily="2" charset="-79"/>
                        </a:rPr>
                        <a:t>Weekend news </a:t>
                      </a:r>
                    </a:p>
                    <a:p>
                      <a:pPr algn="ctr"/>
                      <a:r>
                        <a:rPr lang="en-US" sz="1100" b="0" dirty="0">
                          <a:solidFill>
                            <a:schemeClr val="tx1"/>
                          </a:solidFill>
                          <a:latin typeface="+mn-lt"/>
                          <a:cs typeface="Amatic SC" panose="00000500000000000000" pitchFamily="2" charset="-79"/>
                        </a:rPr>
                        <a:t>Discovering Passions </a:t>
                      </a:r>
                    </a:p>
                    <a:p>
                      <a:pPr algn="ctr"/>
                      <a:r>
                        <a:rPr lang="en-US" sz="1100" dirty="0">
                          <a:solidFill>
                            <a:schemeClr val="tx1"/>
                          </a:solidFill>
                        </a:rPr>
                        <a:t>Read aloud books to children that will extend their knowledge of the world and illustrate a current topic. Select books containing photographs and pictures, for example, places in different weather conditions and seasons.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5" name="TextBox 4">
            <a:extLst>
              <a:ext uri="{FF2B5EF4-FFF2-40B4-BE49-F238E27FC236}">
                <a16:creationId xmlns:a16="http://schemas.microsoft.com/office/drawing/2014/main" id="{3F4194DF-97B0-47DB-92D5-D5D6E1C9E41A}"/>
              </a:ext>
            </a:extLst>
          </p:cNvPr>
          <p:cNvSpPr txBox="1"/>
          <p:nvPr/>
        </p:nvSpPr>
        <p:spPr>
          <a:xfrm>
            <a:off x="1361907" y="6506800"/>
            <a:ext cx="12473126" cy="307777"/>
          </a:xfrm>
          <a:prstGeom prst="rect">
            <a:avLst/>
          </a:prstGeom>
          <a:noFill/>
        </p:spPr>
        <p:txBody>
          <a:bodyPr wrap="square">
            <a:spAutoFit/>
          </a:bodyPr>
          <a:lstStyle/>
          <a:p>
            <a:r>
              <a:rPr lang="en-US" sz="1400" i="1" dirty="0">
                <a:solidFill>
                  <a:schemeClr val="bg1">
                    <a:lumMod val="50000"/>
                  </a:schemeClr>
                </a:solidFill>
              </a:rPr>
              <a:t>We understand that children will make progress at different times.  There is no right time… they will progress when they are ready.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6731" y="0"/>
            <a:ext cx="848557" cy="848557"/>
          </a:xfrm>
          <a:prstGeom prst="rect">
            <a:avLst/>
          </a:prstGeom>
        </p:spPr>
      </p:pic>
      <p:pic>
        <p:nvPicPr>
          <p:cNvPr id="8" name="Picture 7" descr="big PURPLE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392" y="280976"/>
            <a:ext cx="691515" cy="691515"/>
          </a:xfrm>
          <a:prstGeom prst="rect">
            <a:avLst/>
          </a:prstGeom>
          <a:noFill/>
          <a:ln>
            <a:noFill/>
          </a:ln>
        </p:spPr>
      </p:pic>
    </p:spTree>
    <p:extLst>
      <p:ext uri="{BB962C8B-B14F-4D97-AF65-F5344CB8AC3E}">
        <p14:creationId xmlns:p14="http://schemas.microsoft.com/office/powerpoint/2010/main" val="419303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046435485"/>
              </p:ext>
            </p:extLst>
          </p:nvPr>
        </p:nvGraphicFramePr>
        <p:xfrm>
          <a:off x="187378" y="467118"/>
          <a:ext cx="11922031" cy="6211740"/>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val="385991600"/>
                    </a:ext>
                  </a:extLst>
                </a:gridCol>
                <a:gridCol w="1490568">
                  <a:extLst>
                    <a:ext uri="{9D8B030D-6E8A-4147-A177-3AD203B41FA5}">
                      <a16:colId xmlns:a16="http://schemas.microsoft.com/office/drawing/2014/main" val="2865123548"/>
                    </a:ext>
                  </a:extLst>
                </a:gridCol>
                <a:gridCol w="201826">
                  <a:extLst>
                    <a:ext uri="{9D8B030D-6E8A-4147-A177-3AD203B41FA5}">
                      <a16:colId xmlns:a16="http://schemas.microsoft.com/office/drawing/2014/main" val="872926247"/>
                    </a:ext>
                  </a:extLst>
                </a:gridCol>
                <a:gridCol w="1506529">
                  <a:extLst>
                    <a:ext uri="{9D8B030D-6E8A-4147-A177-3AD203B41FA5}">
                      <a16:colId xmlns:a16="http://schemas.microsoft.com/office/drawing/2014/main" val="663868259"/>
                    </a:ext>
                  </a:extLst>
                </a:gridCol>
                <a:gridCol w="201826">
                  <a:extLst>
                    <a:ext uri="{9D8B030D-6E8A-4147-A177-3AD203B41FA5}">
                      <a16:colId xmlns:a16="http://schemas.microsoft.com/office/drawing/2014/main" val="1315738151"/>
                    </a:ext>
                  </a:extLst>
                </a:gridCol>
                <a:gridCol w="1522487">
                  <a:extLst>
                    <a:ext uri="{9D8B030D-6E8A-4147-A177-3AD203B41FA5}">
                      <a16:colId xmlns:a16="http://schemas.microsoft.com/office/drawing/2014/main" val="167047094"/>
                    </a:ext>
                  </a:extLst>
                </a:gridCol>
                <a:gridCol w="234878">
                  <a:extLst>
                    <a:ext uri="{9D8B030D-6E8A-4147-A177-3AD203B41FA5}">
                      <a16:colId xmlns:a16="http://schemas.microsoft.com/office/drawing/2014/main" val="2709165749"/>
                    </a:ext>
                  </a:extLst>
                </a:gridCol>
                <a:gridCol w="1636459">
                  <a:extLst>
                    <a:ext uri="{9D8B030D-6E8A-4147-A177-3AD203B41FA5}">
                      <a16:colId xmlns:a16="http://schemas.microsoft.com/office/drawing/2014/main" val="2243997706"/>
                    </a:ext>
                  </a:extLst>
                </a:gridCol>
                <a:gridCol w="143137">
                  <a:extLst>
                    <a:ext uri="{9D8B030D-6E8A-4147-A177-3AD203B41FA5}">
                      <a16:colId xmlns:a16="http://schemas.microsoft.com/office/drawing/2014/main" val="2335150482"/>
                    </a:ext>
                  </a:extLst>
                </a:gridCol>
                <a:gridCol w="1613093">
                  <a:extLst>
                    <a:ext uri="{9D8B030D-6E8A-4147-A177-3AD203B41FA5}">
                      <a16:colId xmlns:a16="http://schemas.microsoft.com/office/drawing/2014/main" val="2836676925"/>
                    </a:ext>
                  </a:extLst>
                </a:gridCol>
                <a:gridCol w="1689150">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a:tc>
                <a:tc gridSpan="2">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89017">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0">
                  <a:txBody>
                    <a:bodyPr/>
                    <a:lstStyle/>
                    <a:p>
                      <a:pPr algn="l"/>
                      <a:r>
                        <a:rPr lang="en-US" sz="1200" dirty="0"/>
                        <a:t>Children’s personal, social and emotional development (PSED) is </a:t>
                      </a:r>
                      <a:r>
                        <a:rPr lang="en-US" sz="1200" b="1" dirty="0"/>
                        <a:t>crucial for children to lead healthy and happy lives</a:t>
                      </a:r>
                      <a:r>
                        <a:rPr lang="en-US" sz="1200" dirty="0"/>
                        <a:t>, and is fundamental to their cognitive development. Underpinning their personal development are the important attachments that </a:t>
                      </a:r>
                      <a:r>
                        <a:rPr lang="en-US" sz="1200" b="1" dirty="0"/>
                        <a:t>shape their social world</a:t>
                      </a:r>
                      <a:r>
                        <a:rPr lang="en-US" sz="1200" dirty="0"/>
                        <a:t>. Strong, warm and supportive  relationships with adults enable children to learn how to </a:t>
                      </a:r>
                      <a:r>
                        <a:rPr lang="en-US" sz="1200" b="1" dirty="0"/>
                        <a:t>understand their own feelings and those of others</a:t>
                      </a:r>
                      <a:r>
                        <a:rPr lang="en-US" sz="1200" dirty="0"/>
                        <a:t>. Children should be supported to </a:t>
                      </a:r>
                      <a:r>
                        <a:rPr lang="en-US" sz="1200" b="1" dirty="0"/>
                        <a:t>manage emotions, develop a positive sense of self, set themselves simple goals, have confidence in their own abilities, to persist</a:t>
                      </a:r>
                      <a:r>
                        <a:rPr lang="en-US" sz="1200" dirty="0"/>
                        <a:t> and wait for what they want and direct attention as necessary. Through adult modelling and guidance, they will learn </a:t>
                      </a:r>
                      <a:r>
                        <a:rPr lang="en-US" sz="1200" b="1" dirty="0"/>
                        <a:t>how to look after their bodies, including healthy eating</a:t>
                      </a:r>
                      <a:r>
                        <a:rPr lang="en-US" sz="1200" dirty="0"/>
                        <a:t>, and manage personal needs independently. Through supported interaction with other children, they learn how to make good friendships, co-operate and resolve conflicts peaceably. These attributes will provide a secure platform from which </a:t>
                      </a:r>
                      <a:r>
                        <a:rPr lang="en-US" sz="1200" b="1" dirty="0"/>
                        <a:t>children can achieve at school and in later life.</a:t>
                      </a:r>
                      <a:endParaRPr lang="en-GB" sz="12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rowSpan="2">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Self -  Regulation</a:t>
                      </a:r>
                    </a:p>
                    <a:p>
                      <a:pPr algn="ctr"/>
                      <a:endParaRPr lang="en-US" sz="2400" b="1" dirty="0">
                        <a:solidFill>
                          <a:srgbClr val="CC66FF"/>
                        </a:solidFill>
                        <a:latin typeface="Amatic SC" panose="00000500000000000000" pitchFamily="2" charset="-79"/>
                        <a:cs typeface="Amatic SC" panose="00000500000000000000" pitchFamily="2" charset="-79"/>
                      </a:endParaRPr>
                    </a:p>
                    <a:p>
                      <a:pPr algn="ct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mn-lt"/>
                          <a:cs typeface="Amatic SC" panose="00000500000000000000" pitchFamily="2" charset="-79"/>
                        </a:rPr>
                        <a:t>PSHE Jigsaw- Being me in my world</a:t>
                      </a:r>
                      <a:endParaRPr lang="en-GB" sz="900" b="1" dirty="0">
                        <a:solidFill>
                          <a:schemeClr val="tx1"/>
                        </a:solidFill>
                        <a:latin typeface="+mn-lt"/>
                        <a:cs typeface="Amatic SC" panose="00000500000000000000" pitchFamily="2" charset="-79"/>
                      </a:endParaRPr>
                    </a:p>
                    <a:p>
                      <a:pPr algn="ctr"/>
                      <a:endParaRPr lang="en-US" sz="900" dirty="0"/>
                    </a:p>
                    <a:p>
                      <a:pPr algn="ctr"/>
                      <a:r>
                        <a:rPr lang="en-US" sz="900" dirty="0"/>
                        <a:t>New</a:t>
                      </a:r>
                      <a:r>
                        <a:rPr lang="en-US" sz="900" baseline="0" dirty="0"/>
                        <a:t> Beginnings</a:t>
                      </a:r>
                    </a:p>
                    <a:p>
                      <a:pPr algn="ctr"/>
                      <a:r>
                        <a:rPr lang="en-US" sz="900" dirty="0"/>
                        <a:t>See themselves as a valuable individual-interests</a:t>
                      </a:r>
                      <a:endParaRPr lang="en-US" sz="900" b="0" dirty="0">
                        <a:solidFill>
                          <a:schemeClr val="tx1"/>
                        </a:solidFill>
                      </a:endParaRPr>
                    </a:p>
                    <a:p>
                      <a:pPr algn="ctr"/>
                      <a:r>
                        <a:rPr lang="en-US" sz="900" b="0" dirty="0">
                          <a:solidFill>
                            <a:schemeClr val="tx1"/>
                          </a:solidFill>
                        </a:rPr>
                        <a:t>Being me in my world </a:t>
                      </a:r>
                    </a:p>
                    <a:p>
                      <a:pPr algn="ctr"/>
                      <a:r>
                        <a:rPr lang="en-US" sz="900" b="0" dirty="0">
                          <a:solidFill>
                            <a:schemeClr val="tx1"/>
                          </a:solidFill>
                        </a:rPr>
                        <a:t>Class Rule Rules and Routines : tidying after playing, staying calm, feelings </a:t>
                      </a:r>
                    </a:p>
                    <a:p>
                      <a:pPr algn="ctr"/>
                      <a:r>
                        <a:rPr lang="en-US" sz="900" b="0" dirty="0">
                          <a:solidFill>
                            <a:schemeClr val="tx1"/>
                          </a:solidFill>
                        </a:rPr>
                        <a:t>Supporting children to build relationships/learning names</a:t>
                      </a:r>
                    </a:p>
                    <a:p>
                      <a:pPr algn="ctr"/>
                      <a:r>
                        <a:rPr lang="en-US" sz="900" b="0" dirty="0">
                          <a:solidFill>
                            <a:schemeClr val="tx1"/>
                          </a:solidFill>
                          <a:latin typeface="+mn-lt"/>
                          <a:cs typeface="Amatic SC" panose="00000500000000000000" pitchFamily="2" charset="-79"/>
                        </a:rPr>
                        <a:t>Positive behavior-good sitting and listening </a:t>
                      </a:r>
                    </a:p>
                    <a:p>
                      <a:pPr algn="ctr"/>
                      <a:r>
                        <a:rPr lang="en-US" sz="900" b="0" dirty="0">
                          <a:solidFill>
                            <a:schemeClr val="tx1"/>
                          </a:solidFill>
                          <a:latin typeface="+mn-lt"/>
                          <a:cs typeface="Amatic SC" panose="00000500000000000000" pitchFamily="2" charset="-79"/>
                        </a:rPr>
                        <a:t>Locate toilets and think about toileting in day. Washing hands before eating, snack time and healthy 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mn-lt"/>
                          <a:cs typeface="Amatic SC" panose="00000500000000000000" pitchFamily="2" charset="-79"/>
                        </a:rPr>
                        <a:t>PSHE Jigsaw- Celebrating difference</a:t>
                      </a:r>
                      <a:endParaRPr lang="en-GB" sz="900" b="1" dirty="0">
                        <a:solidFill>
                          <a:schemeClr val="tx1"/>
                        </a:solidFill>
                        <a:latin typeface="+mn-lt"/>
                        <a:cs typeface="Amatic SC" panose="00000500000000000000" pitchFamily="2" charset="-79"/>
                      </a:endParaRPr>
                    </a:p>
                    <a:p>
                      <a:pPr algn="ctr"/>
                      <a:endParaRPr lang="en-US" sz="900" b="0" dirty="0">
                        <a:solidFill>
                          <a:schemeClr val="tx1"/>
                        </a:solidFill>
                      </a:endParaRPr>
                    </a:p>
                    <a:p>
                      <a:pPr algn="ctr"/>
                      <a:r>
                        <a:rPr lang="en-US" sz="900" b="0" dirty="0">
                          <a:solidFill>
                            <a:schemeClr val="tx1"/>
                          </a:solidFill>
                        </a:rPr>
                        <a:t>Getting on and falling out.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b="0" dirty="0">
                          <a:solidFill>
                            <a:schemeClr val="tx1"/>
                          </a:solidFill>
                        </a:rPr>
                        <a:t>How to deal with anger Emotions</a:t>
                      </a:r>
                    </a:p>
                    <a:p>
                      <a:pPr algn="ctr"/>
                      <a:r>
                        <a:rPr lang="en-US" sz="900" dirty="0"/>
                        <a:t>Build constructive and respectful relationships.</a:t>
                      </a:r>
                    </a:p>
                    <a:p>
                      <a:pPr algn="ctr"/>
                      <a:r>
                        <a:rPr lang="en-US" sz="900" dirty="0"/>
                        <a:t>Ask children to explain to others how they thought about a problem or an emotion and how they dealt with it. </a:t>
                      </a:r>
                    </a:p>
                    <a:p>
                      <a:pPr algn="ctr"/>
                      <a:r>
                        <a:rPr lang="en-US" sz="900" b="0" dirty="0">
                          <a:solidFill>
                            <a:schemeClr val="tx1"/>
                          </a:solidFill>
                          <a:latin typeface="+mn-lt"/>
                          <a:cs typeface="Amatic SC" panose="00000500000000000000" pitchFamily="2" charset="-79"/>
                        </a:rPr>
                        <a:t>Begin to</a:t>
                      </a:r>
                      <a:r>
                        <a:rPr lang="en-US" sz="900" b="0" baseline="0" dirty="0">
                          <a:solidFill>
                            <a:schemeClr val="tx1"/>
                          </a:solidFill>
                          <a:latin typeface="+mn-lt"/>
                          <a:cs typeface="Amatic SC" panose="00000500000000000000" pitchFamily="2" charset="-79"/>
                        </a:rPr>
                        <a:t> think about oral health, visitor in, role-play dentists</a:t>
                      </a:r>
                    </a:p>
                    <a:p>
                      <a:pPr algn="ctr"/>
                      <a:r>
                        <a:rPr lang="en-US" sz="900" b="0" baseline="0" dirty="0">
                          <a:solidFill>
                            <a:schemeClr val="tx1"/>
                          </a:solidFill>
                          <a:latin typeface="+mn-lt"/>
                          <a:cs typeface="Amatic SC" panose="00000500000000000000" pitchFamily="2" charset="-79"/>
                        </a:rPr>
                        <a:t>Begin to talk about work and play- share with friends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Dreams and Goals</a:t>
                      </a:r>
                    </a:p>
                    <a:p>
                      <a:pPr algn="ct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mn-lt"/>
                          <a:cs typeface="Amatic SC" panose="00000500000000000000" pitchFamily="2" charset="-79"/>
                        </a:rPr>
                        <a:t>PSHE Jigsaw-Dreams and goals</a:t>
                      </a:r>
                      <a:endParaRPr lang="en-US" sz="900" b="1" dirty="0">
                        <a:solidFill>
                          <a:schemeClr val="tx1"/>
                        </a:solidFill>
                      </a:endParaRPr>
                    </a:p>
                    <a:p>
                      <a:pPr algn="ctr"/>
                      <a:endParaRPr lang="en-US" sz="900" b="0" dirty="0">
                        <a:solidFill>
                          <a:schemeClr val="tx1"/>
                        </a:solidFill>
                      </a:endParaRPr>
                    </a:p>
                    <a:p>
                      <a:pPr algn="ctr"/>
                      <a:r>
                        <a:rPr lang="en-US" sz="900" b="0" dirty="0">
                          <a:solidFill>
                            <a:schemeClr val="tx1"/>
                          </a:solidFill>
                        </a:rPr>
                        <a:t>Good to be me Feelings </a:t>
                      </a:r>
                    </a:p>
                    <a:p>
                      <a:pPr algn="ctr"/>
                      <a:r>
                        <a:rPr lang="en-US" sz="900" dirty="0"/>
                        <a:t>Identify and moderate their own feelings socially and emotionally.</a:t>
                      </a:r>
                    </a:p>
                    <a:p>
                      <a:pPr algn="ctr"/>
                      <a:r>
                        <a:rPr lang="en-US" sz="900" dirty="0"/>
                        <a:t>Encourage them to think about their own feelings and those of others by giving explicit examples of how others might feel in particular scenarios: stories </a:t>
                      </a:r>
                      <a:r>
                        <a:rPr lang="en-US" sz="900" b="0" dirty="0">
                          <a:solidFill>
                            <a:schemeClr val="tx1"/>
                          </a:solidFill>
                          <a:latin typeface="+mn-lt"/>
                          <a:cs typeface="Amatic SC" panose="00000500000000000000" pitchFamily="2" charset="-79"/>
                        </a:rPr>
                        <a:t> </a:t>
                      </a:r>
                    </a:p>
                    <a:p>
                      <a:pPr algn="ctr"/>
                      <a:r>
                        <a:rPr lang="en-US" sz="900" b="0" dirty="0">
                          <a:solidFill>
                            <a:schemeClr val="tx1"/>
                          </a:solidFill>
                          <a:latin typeface="+mn-lt"/>
                          <a:cs typeface="Amatic SC" panose="00000500000000000000" pitchFamily="2" charset="-79"/>
                        </a:rPr>
                        <a:t>Healthy and unhealthy foods for our teeth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algn="ctr"/>
                      <a:endParaRPr lang="en-US" sz="900" b="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Self - Confidence </a:t>
                      </a:r>
                    </a:p>
                    <a:p>
                      <a:pPr algn="ct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mn-lt"/>
                          <a:cs typeface="Amatic SC" panose="00000500000000000000" pitchFamily="2" charset="-79"/>
                        </a:rPr>
                        <a:t>PSHE Jigsaw- Healthy me</a:t>
                      </a:r>
                      <a:endParaRPr lang="en-GB" sz="900" b="1" dirty="0">
                        <a:solidFill>
                          <a:schemeClr val="tx1"/>
                        </a:solidFill>
                        <a:latin typeface="+mn-lt"/>
                        <a:cs typeface="Amatic SC" panose="00000500000000000000" pitchFamily="2" charset="-79"/>
                      </a:endParaRPr>
                    </a:p>
                    <a:p>
                      <a:pPr algn="ctr"/>
                      <a:endParaRPr lang="en-US" sz="900" b="0" dirty="0">
                        <a:solidFill>
                          <a:schemeClr val="tx1"/>
                        </a:solidFill>
                      </a:endParaRPr>
                    </a:p>
                    <a:p>
                      <a:pPr algn="ctr"/>
                      <a:r>
                        <a:rPr lang="en-US" sz="900" b="0" dirty="0">
                          <a:solidFill>
                            <a:schemeClr val="tx1"/>
                          </a:solidFill>
                        </a:rPr>
                        <a:t>Healthy me: importance of sleep, limited screentime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Random acts of Kindness </a:t>
                      </a:r>
                    </a:p>
                    <a:p>
                      <a:pPr algn="ctr"/>
                      <a:r>
                        <a:rPr lang="en-US" sz="900" b="0" dirty="0">
                          <a:solidFill>
                            <a:schemeClr val="tx1"/>
                          </a:solidFill>
                          <a:latin typeface="+mn-lt"/>
                          <a:cs typeface="Amatic SC" panose="00000500000000000000" pitchFamily="2" charset="-79"/>
                        </a:rPr>
                        <a:t>Looking after pets </a:t>
                      </a:r>
                    </a:p>
                    <a:p>
                      <a:pPr algn="ctr"/>
                      <a:r>
                        <a:rPr lang="en-US" sz="900" b="0" dirty="0">
                          <a:solidFill>
                            <a:schemeClr val="tx1"/>
                          </a:solidFill>
                          <a:latin typeface="+mn-lt"/>
                          <a:cs typeface="Amatic SC" panose="00000500000000000000" pitchFamily="2" charset="-79"/>
                        </a:rPr>
                        <a:t>Looking After our Planet </a:t>
                      </a:r>
                    </a:p>
                    <a:p>
                      <a:pPr algn="ctr"/>
                      <a:r>
                        <a:rPr lang="en-US" sz="900" dirty="0"/>
                        <a:t>Give children strategies for staying calm in the face of frustration. Talk them through why we take turns, wait politely, tidy up after ourselves and so on</a:t>
                      </a:r>
                    </a:p>
                    <a:p>
                      <a:pPr algn="ctr"/>
                      <a:r>
                        <a:rPr lang="en-US" sz="900" b="0" dirty="0">
                          <a:solidFill>
                            <a:schemeClr val="tx1"/>
                          </a:solidFill>
                          <a:latin typeface="+mn-lt"/>
                          <a:cs typeface="Amatic SC" panose="00000500000000000000" pitchFamily="2" charset="-79"/>
                        </a:rPr>
                        <a:t>How do we care for our teeth?</a:t>
                      </a:r>
                    </a:p>
                    <a:p>
                      <a:pPr algn="ct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mn-lt"/>
                          <a:cs typeface="Amatic SC" panose="00000500000000000000" pitchFamily="2" charset="-79"/>
                        </a:rPr>
                        <a:t>PSHE Jigsaw- Relationships</a:t>
                      </a:r>
                      <a:endParaRPr lang="en-GB" sz="900" b="1" dirty="0">
                        <a:solidFill>
                          <a:schemeClr val="tx1"/>
                        </a:solidFill>
                        <a:latin typeface="+mn-lt"/>
                        <a:cs typeface="Amatic SC" panose="00000500000000000000" pitchFamily="2" charset="-79"/>
                      </a:endParaRPr>
                    </a:p>
                    <a:p>
                      <a:pPr algn="ctr"/>
                      <a:endParaRPr lang="en-US" sz="900" b="0" dirty="0">
                        <a:solidFill>
                          <a:schemeClr val="tx1"/>
                        </a:solidFill>
                      </a:endParaRPr>
                    </a:p>
                    <a:p>
                      <a:pPr algn="ctr"/>
                      <a:r>
                        <a:rPr lang="en-US" sz="900" b="0" dirty="0">
                          <a:solidFill>
                            <a:schemeClr val="tx1"/>
                          </a:solidFill>
                        </a:rPr>
                        <a:t>Looking after others</a:t>
                      </a:r>
                    </a:p>
                    <a:p>
                      <a:pPr algn="ctr"/>
                      <a:r>
                        <a:rPr lang="en-US" sz="900" b="0" dirty="0">
                          <a:solidFill>
                            <a:schemeClr val="tx1"/>
                          </a:solidFill>
                        </a:rPr>
                        <a:t>Friendships</a:t>
                      </a:r>
                      <a:r>
                        <a:rPr lang="en-US" sz="900" b="0" dirty="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Discuss why we take turns, wait politely, tidy up after ourselves and so 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How to stay safe on the pavement</a:t>
                      </a:r>
                    </a:p>
                    <a:p>
                      <a:pPr algn="ctr"/>
                      <a:r>
                        <a:rPr lang="en-US" sz="900" b="0" dirty="0">
                          <a:solidFill>
                            <a:schemeClr val="tx1"/>
                          </a:solidFill>
                        </a:rPr>
                        <a:t>Relationships </a:t>
                      </a:r>
                    </a:p>
                    <a:p>
                      <a:pPr algn="ctr"/>
                      <a:r>
                        <a:rPr lang="en-US" sz="900" b="0" dirty="0">
                          <a:solidFill>
                            <a:schemeClr val="tx1"/>
                          </a:solidFill>
                        </a:rPr>
                        <a:t>What makes a good friend?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mn-lt"/>
                          <a:cs typeface="Amatic SC" panose="00000500000000000000" pitchFamily="2" charset="-79"/>
                        </a:rPr>
                        <a:t>PSHE Jigsaw- Changing 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Taking part in sports day -  Winning and loosing </a:t>
                      </a:r>
                    </a:p>
                    <a:p>
                      <a:pPr algn="ctr"/>
                      <a:r>
                        <a:rPr lang="en-US" sz="900" b="0" dirty="0">
                          <a:solidFill>
                            <a:schemeClr val="tx1"/>
                          </a:solidFill>
                          <a:latin typeface="+mn-lt"/>
                          <a:cs typeface="Amatic SC" panose="00000500000000000000" pitchFamily="2" charset="-79"/>
                        </a:rPr>
                        <a:t>Look how far I've come! </a:t>
                      </a:r>
                    </a:p>
                    <a:p>
                      <a:pPr algn="ctr"/>
                      <a:r>
                        <a:rPr lang="en-US" sz="900" dirty="0"/>
                        <a:t>Model positive behaviour and highlight exemplary behaviour of children in class, narrating what was kind and considerate about the behaviour.</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989017">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pic>
        <p:nvPicPr>
          <p:cNvPr id="9" name="Picture 8">
            <a:extLst>
              <a:ext uri="{FF2B5EF4-FFF2-40B4-BE49-F238E27FC236}">
                <a16:creationId xmlns:a16="http://schemas.microsoft.com/office/drawing/2014/main" id="{22D24B6A-CE47-4BC3-8F43-9D9AE229342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71815" y="5037991"/>
            <a:ext cx="3932807" cy="3932807"/>
          </a:xfrm>
          <a:prstGeom prst="rect">
            <a:avLst/>
          </a:prstGeom>
        </p:spPr>
      </p:pic>
      <p:sp>
        <p:nvSpPr>
          <p:cNvPr id="7" name="TextBox 6">
            <a:extLst>
              <a:ext uri="{FF2B5EF4-FFF2-40B4-BE49-F238E27FC236}">
                <a16:creationId xmlns:a16="http://schemas.microsoft.com/office/drawing/2014/main" id="{07040BD5-019E-4D00-8E26-D63E6F2575FD}"/>
              </a:ext>
            </a:extLst>
          </p:cNvPr>
          <p:cNvSpPr txBox="1"/>
          <p:nvPr/>
        </p:nvSpPr>
        <p:spPr>
          <a:xfrm>
            <a:off x="7049386" y="6210574"/>
            <a:ext cx="4444411" cy="430887"/>
          </a:xfrm>
          <a:prstGeom prst="rect">
            <a:avLst/>
          </a:prstGeom>
          <a:noFill/>
        </p:spPr>
        <p:txBody>
          <a:bodyPr wrap="square">
            <a:spAutoFit/>
          </a:bodyPr>
          <a:lstStyle/>
          <a:p>
            <a:pPr algn="ctr"/>
            <a:r>
              <a:rPr lang="en-US" sz="1050" b="0" i="1" dirty="0">
                <a:solidFill>
                  <a:schemeClr val="bg1">
                    <a:lumMod val="50000"/>
                  </a:schemeClr>
                </a:solidFill>
                <a:effectLst/>
              </a:rPr>
              <a:t>We understand that children develop in individual ways and at varying rates –  physically, cognitively, linguistically, socially and emotionally.</a:t>
            </a:r>
            <a:endParaRPr lang="en-GB" sz="1050" i="1" dirty="0">
              <a:solidFill>
                <a:schemeClr val="bg1">
                  <a:lumMod val="50000"/>
                </a:schemeClr>
              </a:solidFill>
            </a:endParaRPr>
          </a:p>
        </p:txBody>
      </p:sp>
      <p:pic>
        <p:nvPicPr>
          <p:cNvPr id="8" name="Picture 7" descr="big PURPLE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785" y="121360"/>
            <a:ext cx="691515" cy="691515"/>
          </a:xfrm>
          <a:prstGeom prst="rect">
            <a:avLst/>
          </a:prstGeom>
          <a:noFill/>
          <a:ln>
            <a:noFill/>
          </a:ln>
        </p:spPr>
      </p:pic>
    </p:spTree>
    <p:extLst>
      <p:ext uri="{BB962C8B-B14F-4D97-AF65-F5344CB8AC3E}">
        <p14:creationId xmlns:p14="http://schemas.microsoft.com/office/powerpoint/2010/main" val="144081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195857317"/>
              </p:ext>
            </p:extLst>
          </p:nvPr>
        </p:nvGraphicFramePr>
        <p:xfrm>
          <a:off x="472644" y="500600"/>
          <a:ext cx="11459371" cy="7245373"/>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4">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050" dirty="0"/>
                        <a:t>Physical activity is </a:t>
                      </a:r>
                      <a:r>
                        <a:rPr lang="en-US" sz="1050" b="1" dirty="0"/>
                        <a:t>vital</a:t>
                      </a:r>
                      <a:r>
                        <a:rPr lang="en-US" sz="1050" dirty="0"/>
                        <a:t> in children’s all-round development, enabling them to </a:t>
                      </a:r>
                      <a:r>
                        <a:rPr lang="en-US" sz="1050" b="1" dirty="0"/>
                        <a:t>pursue happy, healthy and active lives</a:t>
                      </a:r>
                      <a:r>
                        <a:rPr lang="en-US" sz="1050" dirty="0"/>
                        <a:t>. Gross and fine motor experiences develop incrementally throughout early childhood, starting with </a:t>
                      </a:r>
                      <a:r>
                        <a:rPr lang="en-US" sz="1050" b="1" dirty="0"/>
                        <a:t>sensory explorations </a:t>
                      </a:r>
                      <a:r>
                        <a:rPr lang="en-US" sz="1050" dirty="0"/>
                        <a:t>and the development of a </a:t>
                      </a:r>
                      <a:r>
                        <a:rPr lang="en-US" sz="1050" b="1" dirty="0"/>
                        <a:t>child’s strength, co-ordination and positional awareness </a:t>
                      </a:r>
                      <a:r>
                        <a:rPr lang="en-US" sz="1050" dirty="0"/>
                        <a:t>through tummy time, crawling and play movement with both objects and adults. By creating games and providing opportunities for play both indoors and outdoors, adults can support children to develop their </a:t>
                      </a:r>
                      <a:r>
                        <a:rPr lang="en-US" sz="1050" b="1" dirty="0"/>
                        <a:t>core strength, stability, balance, spatial awareness</a:t>
                      </a:r>
                      <a:r>
                        <a:rPr lang="en-US" sz="1050" dirty="0"/>
                        <a:t>, co-ordination and agility. Gross motor skills provide the foundation for developing healthy bodies and social and emotional well-being. </a:t>
                      </a:r>
                      <a:r>
                        <a:rPr lang="en-US" sz="1050" b="1" dirty="0"/>
                        <a:t>Fine motor control and precision helps with hand-eye co-ordination</a:t>
                      </a:r>
                      <a:r>
                        <a:rPr lang="en-US" sz="1050" dirty="0"/>
                        <a:t>, which is later linked to </a:t>
                      </a:r>
                      <a:r>
                        <a:rPr lang="en-US" sz="1050" b="1" dirty="0"/>
                        <a:t>early literacy</a:t>
                      </a:r>
                      <a:r>
                        <a:rPr lang="en-US" sz="1050" dirty="0"/>
                        <a:t>. Repeated and varied opportunities to explore and play with small world activities, puzzles, arts and crafts and the practice of using small tools, with feedback and support from adults, allow children to develop </a:t>
                      </a:r>
                      <a:r>
                        <a:rPr lang="en-US" sz="1050" b="1" dirty="0"/>
                        <a:t>proficiency, control and confidence.</a:t>
                      </a:r>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Baseline pencil grip,</a:t>
                      </a:r>
                      <a:r>
                        <a:rPr lang="en-US" sz="800" baseline="0" dirty="0">
                          <a:solidFill>
                            <a:schemeClr val="tx1"/>
                          </a:solidFill>
                          <a:latin typeface="+mn-lt"/>
                          <a:cs typeface="Amatic SC" panose="00000500000000000000" pitchFamily="2" charset="-79"/>
                        </a:rPr>
                        <a:t> Gripping, mark making, big chalks, check for grip and model correct grip. Which scissors are right for individual children? Check using baseline. Pouring outdoors-water, mud, sand, stirring, threading, playdough, hammering, screws and bolts, basic jigsaws.</a:t>
                      </a:r>
                    </a:p>
                    <a:p>
                      <a:pPr algn="l"/>
                      <a:r>
                        <a:rPr lang="en-US" sz="800" b="0" baseline="0" dirty="0">
                          <a:solidFill>
                            <a:schemeClr val="tx1"/>
                          </a:solidFill>
                          <a:latin typeface="+mn-lt"/>
                          <a:cs typeface="Amatic SC" panose="00000500000000000000" pitchFamily="2" charset="-79"/>
                        </a:rPr>
                        <a:t>Kinetic letters- h, n, p, c, o, a, d, g, s, l, t, I, u</a:t>
                      </a:r>
                    </a:p>
                    <a:p>
                      <a:pPr algn="l"/>
                      <a:r>
                        <a:rPr lang="en-US" sz="800" b="0" baseline="0" dirty="0">
                          <a:solidFill>
                            <a:schemeClr val="tx1"/>
                          </a:solidFill>
                          <a:latin typeface="+mn-lt"/>
                          <a:cs typeface="Amatic SC" panose="00000500000000000000" pitchFamily="2" charset="-79"/>
                        </a:rPr>
                        <a:t>Bead pick up, pencil pick up- 3 friends hold, finger rhymes</a:t>
                      </a:r>
                      <a:endParaRPr lang="en-US" sz="8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800" dirty="0">
                          <a:solidFill>
                            <a:schemeClr val="tx1"/>
                          </a:solidFill>
                          <a:latin typeface="+mn-lt"/>
                          <a:cs typeface="Amatic SC" panose="00000500000000000000" pitchFamily="2" charset="-79"/>
                        </a:rPr>
                        <a:t>Begi</a:t>
                      </a:r>
                      <a:r>
                        <a:rPr lang="en-GB" sz="800" baseline="0" dirty="0">
                          <a:solidFill>
                            <a:schemeClr val="tx1"/>
                          </a:solidFill>
                          <a:latin typeface="+mn-lt"/>
                          <a:cs typeface="Amatic SC" panose="00000500000000000000" pitchFamily="2" charset="-79"/>
                        </a:rPr>
                        <a:t>n to copy name in variety of areas </a:t>
                      </a:r>
                      <a:r>
                        <a:rPr lang="en-GB" sz="800" baseline="0" dirty="0" err="1">
                          <a:solidFill>
                            <a:schemeClr val="tx1"/>
                          </a:solidFill>
                          <a:latin typeface="+mn-lt"/>
                          <a:cs typeface="Amatic SC" panose="00000500000000000000" pitchFamily="2" charset="-79"/>
                        </a:rPr>
                        <a:t>eg</a:t>
                      </a:r>
                      <a:r>
                        <a:rPr lang="en-GB" sz="800" baseline="0" dirty="0">
                          <a:solidFill>
                            <a:schemeClr val="tx1"/>
                          </a:solidFill>
                          <a:latin typeface="+mn-lt"/>
                          <a:cs typeface="Amatic SC" panose="00000500000000000000" pitchFamily="2" charset="-79"/>
                        </a:rPr>
                        <a:t> sand, mud. Buttering toast and cutting. Washing up.</a:t>
                      </a:r>
                    </a:p>
                    <a:p>
                      <a:pPr algn="ctr"/>
                      <a:r>
                        <a:rPr lang="en-GB" sz="800" baseline="0" dirty="0">
                          <a:solidFill>
                            <a:schemeClr val="tx1"/>
                          </a:solidFill>
                          <a:latin typeface="+mn-lt"/>
                          <a:cs typeface="Amatic SC" panose="00000500000000000000" pitchFamily="2" charset="-79"/>
                        </a:rPr>
                        <a:t>Learning how to put our coats and shoes on (inside bananas)</a:t>
                      </a:r>
                    </a:p>
                    <a:p>
                      <a:pPr algn="ctr"/>
                      <a:r>
                        <a:rPr lang="en-GB" sz="800" baseline="0" dirty="0">
                          <a:solidFill>
                            <a:schemeClr val="tx1"/>
                          </a:solidFill>
                          <a:latin typeface="+mn-lt"/>
                          <a:cs typeface="Amatic SC" panose="00000500000000000000" pitchFamily="2" charset="-79"/>
                        </a:rPr>
                        <a:t>Begin to use a knife and fork with more control. Drawing straight lines and circles. Letter formation on whiteboards and in sand.(kinetic letters)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mn-lt"/>
                          <a:cs typeface="Amatic SC" panose="00000500000000000000" pitchFamily="2" charset="-79"/>
                        </a:rPr>
                        <a:t>Kinetic letters- j, y, f, v, w, x, z, k, hand strength exercises, pencil checks, pencil pick up</a:t>
                      </a:r>
                      <a:endParaRPr lang="en-US" sz="800" b="0" dirty="0">
                        <a:solidFill>
                          <a:schemeClr val="tx1"/>
                        </a:solidFill>
                        <a:latin typeface="+mn-lt"/>
                        <a:cs typeface="Amatic SC" panose="00000500000000000000" pitchFamily="2" charset="-79"/>
                      </a:endParaRPr>
                    </a:p>
                    <a:p>
                      <a:pPr algn="l"/>
                      <a:endParaRPr lang="en-GB" sz="800" baseline="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Begin to form letters correctly Handle tools, objects, construction and malleable materials with increasing control</a:t>
                      </a:r>
                    </a:p>
                    <a:p>
                      <a:pPr algn="ctr"/>
                      <a:r>
                        <a:rPr lang="en-US" sz="800" dirty="0"/>
                        <a:t>Encourage children to draw freely.</a:t>
                      </a:r>
                    </a:p>
                    <a:p>
                      <a:pPr algn="ctr"/>
                      <a:r>
                        <a:rPr lang="en-US" sz="800" b="0" i="0" kern="1200" dirty="0">
                          <a:solidFill>
                            <a:schemeClr val="dk1"/>
                          </a:solidFill>
                          <a:effectLst/>
                          <a:latin typeface="+mn-lt"/>
                          <a:ea typeface="+mn-ea"/>
                          <a:cs typeface="+mn-cs"/>
                        </a:rPr>
                        <a:t>Holding Small Items / </a:t>
                      </a:r>
                    </a:p>
                    <a:p>
                      <a:pPr algn="ctr"/>
                      <a:r>
                        <a:rPr lang="en-US" sz="800" b="0" i="0" kern="1200" dirty="0">
                          <a:solidFill>
                            <a:schemeClr val="dk1"/>
                          </a:solidFill>
                          <a:effectLst/>
                          <a:latin typeface="+mn-lt"/>
                          <a:ea typeface="+mn-ea"/>
                          <a:cs typeface="+mn-cs"/>
                        </a:rPr>
                        <a:t>Button Clothing / </a:t>
                      </a:r>
                    </a:p>
                    <a:p>
                      <a:pPr algn="ctr"/>
                      <a:r>
                        <a:rPr lang="en-US" sz="800" b="0" i="0" kern="1200" dirty="0">
                          <a:solidFill>
                            <a:schemeClr val="dk1"/>
                          </a:solidFill>
                          <a:effectLst/>
                          <a:latin typeface="+mn-lt"/>
                          <a:ea typeface="+mn-ea"/>
                          <a:cs typeface="+mn-cs"/>
                        </a:rPr>
                        <a:t>Cutting with more</a:t>
                      </a:r>
                      <a:r>
                        <a:rPr lang="en-US" sz="800" b="0" i="0" kern="1200" baseline="0" dirty="0">
                          <a:solidFill>
                            <a:schemeClr val="dk1"/>
                          </a:solidFill>
                          <a:effectLst/>
                          <a:latin typeface="+mn-lt"/>
                          <a:ea typeface="+mn-ea"/>
                          <a:cs typeface="+mn-cs"/>
                        </a:rPr>
                        <a:t> advanced (stage2/3) scissors. </a:t>
                      </a:r>
                      <a:r>
                        <a:rPr lang="en-US" sz="800" b="0" i="0" kern="1200" dirty="0">
                          <a:solidFill>
                            <a:schemeClr val="dk1"/>
                          </a:solidFill>
                          <a:effectLst/>
                          <a:latin typeface="+mn-lt"/>
                          <a:ea typeface="+mn-ea"/>
                          <a:cs typeface="+mn-cs"/>
                        </a:rPr>
                        <a:t>Cutting with a knife and fork.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mn-lt"/>
                          <a:cs typeface="Amatic SC" panose="00000500000000000000" pitchFamily="2" charset="-79"/>
                        </a:rPr>
                        <a:t>Kinetic letters- abracadabra family, jumper family, widow cleaner family, fisher family and squirter, slider family</a:t>
                      </a:r>
                      <a:endParaRPr lang="en-US" sz="800" b="0" dirty="0">
                        <a:solidFill>
                          <a:schemeClr val="tx1"/>
                        </a:solidFill>
                        <a:latin typeface="+mn-lt"/>
                        <a:cs typeface="Amatic SC" panose="00000500000000000000" pitchFamily="2" charset="-79"/>
                      </a:endParaRPr>
                    </a:p>
                    <a:p>
                      <a:pPr algn="l"/>
                      <a:endParaRPr lang="en-US"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effectively with comfortable grip Forms recognisable letters most correctly formed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mn-lt"/>
                          <a:cs typeface="Amatic SC" panose="00000500000000000000" pitchFamily="2" charset="-79"/>
                        </a:rPr>
                        <a:t>Kinetic letters-  pushing numbers, pulling numbers, target pairs with all the families</a:t>
                      </a:r>
                      <a:endParaRPr lang="en-US" sz="800" b="0" dirty="0">
                        <a:solidFill>
                          <a:schemeClr val="tx1"/>
                        </a:solidFill>
                        <a:latin typeface="+mn-lt"/>
                        <a:cs typeface="Amatic SC" panose="00000500000000000000" pitchFamily="2" charset="-79"/>
                      </a:endParaRPr>
                    </a:p>
                    <a:p>
                      <a:pPr algn="l"/>
                      <a:endParaRPr lang="en-US" sz="800" dirty="0">
                        <a:solidFill>
                          <a:schemeClr val="tx1"/>
                        </a:solidFill>
                      </a:endParaRPr>
                    </a:p>
                    <a:p>
                      <a:pPr algn="ct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grip and letter formation continually </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along a straight line with scissors / </a:t>
                      </a:r>
                    </a:p>
                    <a:p>
                      <a:pPr algn="ctr" fontAlgn="base"/>
                      <a:r>
                        <a:rPr lang="en-US" sz="800" b="0" i="0" kern="1200" dirty="0">
                          <a:solidFill>
                            <a:schemeClr val="dk1"/>
                          </a:solidFill>
                          <a:effectLst/>
                          <a:latin typeface="+mn-lt"/>
                          <a:ea typeface="+mn-ea"/>
                          <a:cs typeface="+mn-cs"/>
                        </a:rPr>
                        <a:t>Start to cut along a curved line, like a circle / Draw a cross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800" b="0" baseline="0" dirty="0">
                          <a:solidFill>
                            <a:schemeClr val="tx1"/>
                          </a:solidFill>
                          <a:latin typeface="+mn-lt"/>
                          <a:cs typeface="Amatic SC" panose="00000500000000000000" pitchFamily="2" charset="-79"/>
                        </a:rPr>
                        <a:t>Kinetic letters-  target pairs, capitals, straight lines, curved lines</a:t>
                      </a:r>
                      <a:endParaRPr lang="en-US" sz="800" b="0" dirty="0">
                        <a:solidFill>
                          <a:schemeClr val="tx1"/>
                        </a:solidFill>
                        <a:latin typeface="+mn-lt"/>
                        <a:cs typeface="Amatic SC" panose="00000500000000000000" pitchFamily="2" charset="-79"/>
                      </a:endParaRPr>
                    </a:p>
                    <a:p>
                      <a:pPr algn="l" fontAlgn="base"/>
                      <a:endParaRPr lang="en-US"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a:solidFill>
                            <a:schemeClr val="dk1"/>
                          </a:solidFill>
                          <a:effectLst/>
                          <a:latin typeface="+mn-lt"/>
                          <a:ea typeface="+mn-ea"/>
                          <a:cs typeface="+mn-cs"/>
                        </a:rPr>
                        <a:t>Copy a square</a:t>
                      </a:r>
                    </a:p>
                    <a:p>
                      <a:pPr algn="ctr" fontAlgn="base"/>
                      <a:r>
                        <a:rPr lang="en-US" sz="800" b="0" i="0" kern="1200" dirty="0">
                          <a:solidFill>
                            <a:schemeClr val="dk1"/>
                          </a:solidFill>
                          <a:effectLst/>
                          <a:latin typeface="+mn-lt"/>
                          <a:ea typeface="+mn-ea"/>
                          <a:cs typeface="+mn-cs"/>
                        </a:rPr>
                        <a:t>Begin to draw diagonal lines, like in a triangle / Start to colour inside the lines of a picture</a:t>
                      </a:r>
                    </a:p>
                    <a:p>
                      <a:pPr algn="ctr" fontAlgn="base"/>
                      <a:r>
                        <a:rPr lang="en-US" sz="800" b="0" i="0" kern="1200" dirty="0">
                          <a:solidFill>
                            <a:schemeClr val="dk1"/>
                          </a:solidFill>
                          <a:effectLst/>
                          <a:latin typeface="+mn-lt"/>
                          <a:ea typeface="+mn-ea"/>
                          <a:cs typeface="+mn-cs"/>
                        </a:rPr>
                        <a:t>Start to draw pictures that are recognisable / </a:t>
                      </a:r>
                    </a:p>
                    <a:p>
                      <a:pPr algn="ctr" fontAlgn="base"/>
                      <a:r>
                        <a:rPr lang="en-US" sz="800" b="0" i="0" kern="1200" dirty="0">
                          <a:solidFill>
                            <a:schemeClr val="dk1"/>
                          </a:solidFill>
                          <a:effectLst/>
                          <a:latin typeface="+mn-lt"/>
                          <a:ea typeface="+mn-ea"/>
                          <a:cs typeface="+mn-cs"/>
                        </a:rPr>
                        <a:t>Build things with smaller linking blocks, such as Duplo or Lego</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800" b="0" baseline="0" dirty="0">
                          <a:solidFill>
                            <a:schemeClr val="tx1"/>
                          </a:solidFill>
                          <a:latin typeface="+mn-lt"/>
                          <a:cs typeface="Amatic SC" panose="00000500000000000000" pitchFamily="2" charset="-79"/>
                        </a:rPr>
                        <a:t>Kinetic letters- Families with words, pushing numbers and pulling numbers</a:t>
                      </a:r>
                      <a:endParaRPr lang="en-US" sz="800" b="0" dirty="0">
                        <a:solidFill>
                          <a:schemeClr val="tx1"/>
                        </a:solidFill>
                        <a:latin typeface="+mn-lt"/>
                        <a:cs typeface="Amatic SC" panose="00000500000000000000" pitchFamily="2" charset="-79"/>
                      </a:endParaRPr>
                    </a:p>
                    <a:p>
                      <a:pPr algn="l" fontAlgn="base"/>
                      <a:endParaRPr lang="en-US"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dirty="0">
                          <a:solidFill>
                            <a:schemeClr val="tx1"/>
                          </a:solidFill>
                          <a:latin typeface="+mn-lt"/>
                          <a:cs typeface="Amatic SC" panose="00000500000000000000" pitchFamily="2" charset="-79"/>
                        </a:rPr>
                        <a:t>Build</a:t>
                      </a:r>
                      <a:r>
                        <a:rPr lang="en-GB" sz="800" baseline="0" dirty="0">
                          <a:solidFill>
                            <a:schemeClr val="tx1"/>
                          </a:solidFill>
                          <a:latin typeface="+mn-lt"/>
                          <a:cs typeface="Amatic SC" panose="00000500000000000000" pitchFamily="2" charset="-79"/>
                        </a:rPr>
                        <a:t> core using range of new playground toys- pulleys, spinners, see saws, range of sitting and standing activities. Pulling heavy items- building upper body strength. Carrying things on a slope. Large and soft balls, controlling, patting them. Large movements on paper.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mn-lt"/>
                          <a:cs typeface="Amatic SC" panose="00000500000000000000" pitchFamily="2" charset="-79"/>
                        </a:rPr>
                        <a:t>Kinetic letters- Animal positions, floor push ups, monkey bars, crawling, 6 moves</a:t>
                      </a:r>
                      <a:endParaRPr lang="en-US" sz="800" b="0" dirty="0">
                        <a:solidFill>
                          <a:schemeClr val="tx1"/>
                        </a:solidFill>
                        <a:latin typeface="+mn-lt"/>
                        <a:cs typeface="Amatic SC" panose="00000500000000000000" pitchFamily="2" charset="-79"/>
                      </a:endParaRPr>
                    </a:p>
                    <a:p>
                      <a:pPr algn="l"/>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cs typeface="Amatic SC" panose="00000500000000000000" pitchFamily="2" charset="-79"/>
                        </a:rPr>
                        <a:t>Fire</a:t>
                      </a:r>
                      <a:r>
                        <a:rPr lang="en-GB" sz="800" baseline="0" dirty="0">
                          <a:solidFill>
                            <a:schemeClr val="tx1"/>
                          </a:solidFill>
                          <a:latin typeface="+mn-lt"/>
                          <a:cs typeface="Amatic SC" panose="00000500000000000000" pitchFamily="2" charset="-79"/>
                        </a:rPr>
                        <a:t>work movements on paper. Create simple spaced obstacle courses. Move gradually, building speed. Riding bikes safely and in a large space, just one or two bikes out at one time. Stop with control. Climbing dragon, jumping off safely, use new climbing wall safely. Patting large balls and soft balls using hands.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mn-lt"/>
                          <a:cs typeface="Amatic SC" panose="00000500000000000000" pitchFamily="2" charset="-79"/>
                        </a:rPr>
                        <a:t>Kinetic letters-  Writing positions, animal positions</a:t>
                      </a:r>
                      <a:endParaRPr lang="en-US" sz="800" b="0" dirty="0">
                        <a:solidFill>
                          <a:schemeClr val="tx1"/>
                        </a:solidFill>
                        <a:latin typeface="+mn-lt"/>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Ball skills- aiming, dribbling, pushing, throwing &amp; catching, patting, or kicking</a:t>
                      </a:r>
                    </a:p>
                    <a:p>
                      <a:pPr algn="ctr"/>
                      <a:r>
                        <a:rPr lang="en-US" sz="800" dirty="0"/>
                        <a:t>Ensure that spaces are accessible to children with varying confidence levels, skills and needs. Provide a wide range of activities to support a broad range of abilities. Increased amount</a:t>
                      </a:r>
                      <a:r>
                        <a:rPr lang="en-US" sz="800" baseline="0" dirty="0"/>
                        <a:t> of bikes out. Obstacle courses- more complex.</a:t>
                      </a:r>
                      <a:endParaRPr lang="en-US" sz="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Kinetic letters- review and check writing positions and animal positions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solidFill>
                            <a:schemeClr val="tx1"/>
                          </a:solidFill>
                          <a:latin typeface="+mn-lt"/>
                          <a:cs typeface="Amatic SC" panose="00000500000000000000" pitchFamily="2" charset="-79"/>
                        </a:rPr>
                        <a:t>Balance- children moving with confidence </a:t>
                      </a:r>
                    </a:p>
                    <a:p>
                      <a:pPr algn="ctr"/>
                      <a:r>
                        <a:rPr lang="en-US" sz="800" dirty="0">
                          <a:solidFill>
                            <a:schemeClr val="tx1"/>
                          </a:solidFill>
                          <a:latin typeface="+mn-lt"/>
                          <a:cs typeface="Amatic SC" panose="00000500000000000000" pitchFamily="2" charset="-79"/>
                        </a:rPr>
                        <a:t>dance related activities </a:t>
                      </a:r>
                    </a:p>
                    <a:p>
                      <a:pPr algn="ctr"/>
                      <a:r>
                        <a:rPr lang="en-US" sz="800" dirty="0"/>
                        <a:t>Provide opportunities for children to, spin, rock, tilt, fall, slide and bounce. </a:t>
                      </a:r>
                    </a:p>
                    <a:p>
                      <a:pPr algn="ctr"/>
                      <a:r>
                        <a:rPr lang="en-US" sz="800" dirty="0"/>
                        <a:t>Use picture books and other resources to explain the importance of the different aspects of a healthy lifestyle. </a:t>
                      </a:r>
                    </a:p>
                    <a:p>
                      <a:pPr algn="ctr"/>
                      <a:r>
                        <a:rPr lang="en-US" sz="800" dirty="0">
                          <a:solidFill>
                            <a:schemeClr val="tx1"/>
                          </a:solidFill>
                          <a:latin typeface="+mn-lt"/>
                          <a:cs typeface="Amatic SC" panose="00000500000000000000" pitchFamily="2" charset="-79"/>
                        </a:rPr>
                        <a:t>Kinetic letters-review and check writing and animal positions</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t>Encourage children to be highly active and get out of breath several times every day. Provide opportunities for children to, spin, rock, tilt, fall, slide and bounce. </a:t>
                      </a:r>
                    </a:p>
                    <a:p>
                      <a:pPr algn="ctr"/>
                      <a:r>
                        <a:rPr lang="en-US" sz="800" dirty="0">
                          <a:solidFill>
                            <a:schemeClr val="tx1"/>
                          </a:solidFill>
                          <a:latin typeface="+mn-lt"/>
                          <a:cs typeface="Amatic SC" panose="00000500000000000000" pitchFamily="2" charset="-79"/>
                        </a:rPr>
                        <a:t>Dance / moving to music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Kinetic letters-review and check writing and animal positions</a:t>
                      </a:r>
                      <a:endParaRPr lang="en-GB" sz="800" dirty="0">
                        <a:solidFill>
                          <a:schemeClr val="tx1"/>
                        </a:solidFill>
                        <a:latin typeface="+mn-lt"/>
                        <a:cs typeface="Amatic SC" panose="00000500000000000000" pitchFamily="2" charset="-79"/>
                      </a:endParaRPr>
                    </a:p>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Allow less competent and confident children to spend time initially observing and listening, without feeling pressured to join 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Kinetic letters-review and check writing and animal positions</a:t>
                      </a:r>
                      <a:endParaRPr lang="en-GB" sz="8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Matters 20’:</a:t>
                      </a:r>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
        <p:nvSpPr>
          <p:cNvPr id="5" name="TextBox 4">
            <a:extLst>
              <a:ext uri="{FF2B5EF4-FFF2-40B4-BE49-F238E27FC236}">
                <a16:creationId xmlns:a16="http://schemas.microsoft.com/office/drawing/2014/main" id="{41A9F095-57ED-4E22-8980-BE908039B385}"/>
              </a:ext>
            </a:extLst>
          </p:cNvPr>
          <p:cNvSpPr txBox="1"/>
          <p:nvPr/>
        </p:nvSpPr>
        <p:spPr>
          <a:xfrm>
            <a:off x="2203244" y="6526773"/>
            <a:ext cx="12473126" cy="307777"/>
          </a:xfrm>
          <a:prstGeom prst="rect">
            <a:avLst/>
          </a:prstGeom>
          <a:noFill/>
        </p:spPr>
        <p:txBody>
          <a:bodyPr wrap="square">
            <a:spAutoFit/>
          </a:bodyPr>
          <a:lstStyle/>
          <a:p>
            <a:r>
              <a:rPr lang="en-US" sz="1400" i="1" dirty="0">
                <a:solidFill>
                  <a:schemeClr val="bg1">
                    <a:lumMod val="50000"/>
                  </a:schemeClr>
                </a:solidFill>
              </a:rPr>
              <a:t>All these ideas will be revisited each term. Children need time to practice and consolidate.   Repetition is a good thing.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469354" y="79158"/>
            <a:ext cx="557093" cy="557093"/>
          </a:xfrm>
          <a:prstGeom prst="rect">
            <a:avLst/>
          </a:prstGeom>
        </p:spPr>
      </p:pic>
      <p:pic>
        <p:nvPicPr>
          <p:cNvPr id="8" name="Picture 7" descr="big PURPLE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148" y="154842"/>
            <a:ext cx="691515" cy="691515"/>
          </a:xfrm>
          <a:prstGeom prst="rect">
            <a:avLst/>
          </a:prstGeom>
          <a:noFill/>
          <a:ln>
            <a:noFill/>
          </a:ln>
        </p:spPr>
      </p:pic>
    </p:spTree>
    <p:extLst>
      <p:ext uri="{BB962C8B-B14F-4D97-AF65-F5344CB8AC3E}">
        <p14:creationId xmlns:p14="http://schemas.microsoft.com/office/powerpoint/2010/main" val="54096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818861058"/>
              </p:ext>
            </p:extLst>
          </p:nvPr>
        </p:nvGraphicFramePr>
        <p:xfrm>
          <a:off x="385894" y="719664"/>
          <a:ext cx="11459364" cy="564771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3">
                  <a:txBody>
                    <a:bodyPr/>
                    <a:lstStyle/>
                    <a:p>
                      <a:pPr algn="ctr"/>
                      <a:r>
                        <a:rPr lang="en-US" sz="36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Comprehension</a:t>
                      </a:r>
                    </a:p>
                    <a:p>
                      <a:pPr algn="ctr"/>
                      <a:r>
                        <a:rPr lang="en-US" sz="2000" b="0" dirty="0">
                          <a:latin typeface="Amatic SC" panose="00000500000000000000" pitchFamily="2" charset="-79"/>
                          <a:cs typeface="Amatic SC" panose="00000500000000000000" pitchFamily="2" charset="-79"/>
                        </a:rPr>
                        <a:t>- Developing a passion for reading</a:t>
                      </a: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Word</a:t>
                      </a:r>
                    </a:p>
                    <a:p>
                      <a:pPr algn="ctr"/>
                      <a:r>
                        <a:rPr lang="en-US" sz="2800" b="0" dirty="0">
                          <a:latin typeface="Amatic SC" panose="00000500000000000000" pitchFamily="2" charset="-79"/>
                          <a:cs typeface="Amatic SC" panose="00000500000000000000" pitchFamily="2" charset="-79"/>
                        </a:rPr>
                        <a:t> Reading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pictures to tell the story. Recognising initial sounds. Name </a:t>
                      </a:r>
                      <a:r>
                        <a:rPr lang="en-US" sz="800" dirty="0" err="1">
                          <a:solidFill>
                            <a:schemeClr val="tx1"/>
                          </a:solidFill>
                        </a:rPr>
                        <a:t>recognising</a:t>
                      </a:r>
                      <a:r>
                        <a:rPr lang="en-US" sz="800" dirty="0">
                          <a:solidFill>
                            <a:schemeClr val="tx1"/>
                          </a:solidFill>
                        </a:rPr>
                        <a:t> activities. </a:t>
                      </a:r>
                      <a:r>
                        <a:rPr lang="en-US" sz="800" dirty="0"/>
                        <a:t>Engage in extended conversations about stories, learning new vocabulary.</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Retelling stories using images / apps. Pie Corbett Actions to retell the story – Story Maps.  Retelling of stories.  Editing of story maps and orally retelling new stories. Non-Fiction Focus  Retelling of stories.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Sequence story – use vocabulary of beginning, middle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Blend sounds into words, so that they can read short words made up of known letter– sound correspondences.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US" sz="800" dirty="0">
                          <a:solidFill>
                            <a:schemeClr val="tx1"/>
                          </a:solidFill>
                        </a:rPr>
                        <a:t>Making up stories with themselves as the main character – Using Tales Toolkit strategy. Encourage children to record stories through picture drawing/mark making for LAs. </a:t>
                      </a:r>
                    </a:p>
                    <a:p>
                      <a:pPr algn="ctr">
                        <a:lnSpc>
                          <a:spcPct val="107000"/>
                        </a:lnSpc>
                        <a:spcAft>
                          <a:spcPts val="800"/>
                        </a:spcAft>
                      </a:pPr>
                      <a:r>
                        <a:rPr lang="en-US" sz="800" dirty="0"/>
                        <a:t>Read simple phrases and sentences made up of words with known letter–sound correspondences and, where necessary, a few exception words. Read a few common exception words matched to RWI. Make the books available for children to share at school and at home. Avoid asking children to read books at home they cannot yet read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solidFill>
                            <a:schemeClr val="tx1"/>
                          </a:solidFill>
                        </a:rPr>
                        <a:t>Information leaflets about animals in the garden/plants and growing.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Re-read books to build up their confidence in word reading, their fluency and their understanding and enjoyment. World Book Day </a:t>
                      </a:r>
                    </a:p>
                    <a:p>
                      <a:pPr algn="ctr">
                        <a:lnSpc>
                          <a:spcPct val="107000"/>
                        </a:lnSpc>
                        <a:spcAft>
                          <a:spcPts val="800"/>
                        </a:spcAft>
                      </a:pPr>
                      <a:r>
                        <a:rPr lang="en-US" sz="800" dirty="0">
                          <a:solidFill>
                            <a:schemeClr val="tx1"/>
                          </a:solidFill>
                        </a:rPr>
                        <a:t>Timeline of how plants grow. </a:t>
                      </a:r>
                    </a:p>
                    <a:p>
                      <a:pPr algn="ctr">
                        <a:lnSpc>
                          <a:spcPct val="107000"/>
                        </a:lnSpc>
                        <a:spcAft>
                          <a:spcPts val="800"/>
                        </a:spcAft>
                      </a:pPr>
                      <a:r>
                        <a:rPr lang="en-US" sz="800" dirty="0"/>
                        <a:t>Uses vocabulary and forms of speech that are increasingly influenced by their experiences of books.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They develop their own narratives and explanations by connecting ideas or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Stories from other cultures and traditions </a:t>
                      </a:r>
                    </a:p>
                    <a:p>
                      <a:pPr algn="ctr">
                        <a:lnSpc>
                          <a:spcPct val="107000"/>
                        </a:lnSpc>
                        <a:spcAft>
                          <a:spcPts val="800"/>
                        </a:spcAft>
                      </a:pPr>
                      <a:r>
                        <a:rPr lang="en-US" sz="800" dirty="0"/>
                        <a:t>Retell a story with actions and / or picture prompts as part of a group - Use story language when acting out a narrative. Rhyming words. </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Parents reading stories </a:t>
                      </a:r>
                    </a:p>
                    <a:p>
                      <a:pPr algn="ctr">
                        <a:lnSpc>
                          <a:spcPct val="107000"/>
                        </a:lnSpc>
                        <a:spcAft>
                          <a:spcPts val="800"/>
                        </a:spcAft>
                      </a:pPr>
                      <a:r>
                        <a:rPr lang="en-US" sz="800" dirty="0"/>
                        <a:t>Can explain the main events of a story - Can draw pictures of characters/ event / setting in a story. May include labels, sentences or captions.</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Role play area – book characters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Pajamarama Day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US" sz="800" dirty="0"/>
                        <a:t>Can draw pictures of characters/ event / setting in a story</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reactions. </a:t>
                      </a:r>
                    </a:p>
                    <a:p>
                      <a:pPr algn="ctr">
                        <a:lnSpc>
                          <a:spcPct val="107000"/>
                        </a:lnSpc>
                        <a:spcAft>
                          <a:spcPts val="800"/>
                        </a:spcAft>
                      </a:pPr>
                      <a:r>
                        <a:rPr lang="en-US" sz="800" dirty="0"/>
                        <a:t>Make predictions</a:t>
                      </a:r>
                    </a:p>
                    <a:p>
                      <a:pPr algn="ctr">
                        <a:lnSpc>
                          <a:spcPct val="107000"/>
                        </a:lnSpc>
                        <a:spcAft>
                          <a:spcPts val="800"/>
                        </a:spcAft>
                      </a:pPr>
                      <a:r>
                        <a:rPr lang="en-US" sz="800" dirty="0"/>
                        <a:t>Beginning to understand that a non-fiction is a non-story- it gives information instead. Fiction means story. - Can point to front cover, back cover, spine, blurb, illustration, illustrator, author and title.</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Sort books into categories.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kern="1200" dirty="0">
                          <a:solidFill>
                            <a:schemeClr val="tx1"/>
                          </a:solidFill>
                          <a:effectLst/>
                          <a:latin typeface="+mn-lt"/>
                          <a:ea typeface="+mn-ea"/>
                          <a:cs typeface="Amatic SC" panose="00000500000000000000" pitchFamily="2" charset="-79"/>
                        </a:rPr>
                        <a:t>Little</a:t>
                      </a:r>
                      <a:r>
                        <a:rPr lang="en-GB" sz="800" kern="1200" baseline="0" dirty="0">
                          <a:solidFill>
                            <a:schemeClr val="tx1"/>
                          </a:solidFill>
                          <a:effectLst/>
                          <a:latin typeface="+mn-lt"/>
                          <a:ea typeface="+mn-ea"/>
                          <a:cs typeface="Amatic SC" panose="00000500000000000000" pitchFamily="2" charset="-79"/>
                        </a:rPr>
                        <a:t> </a:t>
                      </a:r>
                      <a:r>
                        <a:rPr lang="en-GB" sz="800" kern="1200" baseline="0" dirty="0" err="1">
                          <a:solidFill>
                            <a:schemeClr val="tx1"/>
                          </a:solidFill>
                          <a:effectLst/>
                          <a:latin typeface="+mn-lt"/>
                          <a:ea typeface="+mn-ea"/>
                          <a:cs typeface="Amatic SC" panose="00000500000000000000" pitchFamily="2" charset="-79"/>
                        </a:rPr>
                        <a:t>Wandle</a:t>
                      </a:r>
                      <a:r>
                        <a:rPr lang="en-GB" sz="800" kern="1200" baseline="0" dirty="0">
                          <a:solidFill>
                            <a:schemeClr val="tx1"/>
                          </a:solidFill>
                          <a:effectLst/>
                          <a:latin typeface="+mn-lt"/>
                          <a:ea typeface="+mn-ea"/>
                          <a:cs typeface="Amatic SC" panose="00000500000000000000" pitchFamily="2" charset="-79"/>
                        </a:rPr>
                        <a:t> scheme</a:t>
                      </a:r>
                    </a:p>
                    <a:p>
                      <a:pPr algn="ctr"/>
                      <a:r>
                        <a:rPr lang="pt-BR" sz="800" dirty="0"/>
                        <a:t>s a t p i n m d g o c k ck e u r h b f l is I the</a:t>
                      </a:r>
                      <a:endParaRPr lang="en-GB" sz="8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kern="1200" dirty="0">
                          <a:solidFill>
                            <a:schemeClr val="tx1"/>
                          </a:solidFill>
                          <a:effectLst/>
                          <a:latin typeface="+mn-lt"/>
                          <a:ea typeface="+mn-ea"/>
                          <a:cs typeface="Amatic SC" panose="00000500000000000000" pitchFamily="2" charset="-79"/>
                        </a:rPr>
                        <a:t>Little</a:t>
                      </a:r>
                      <a:r>
                        <a:rPr lang="en-GB" sz="800" kern="1200" baseline="0" dirty="0">
                          <a:solidFill>
                            <a:schemeClr val="tx1"/>
                          </a:solidFill>
                          <a:effectLst/>
                          <a:latin typeface="+mn-lt"/>
                          <a:ea typeface="+mn-ea"/>
                          <a:cs typeface="Amatic SC" panose="00000500000000000000" pitchFamily="2" charset="-79"/>
                        </a:rPr>
                        <a:t> </a:t>
                      </a:r>
                      <a:r>
                        <a:rPr lang="en-GB" sz="800" kern="1200" baseline="0" dirty="0" err="1">
                          <a:solidFill>
                            <a:schemeClr val="tx1"/>
                          </a:solidFill>
                          <a:effectLst/>
                          <a:latin typeface="+mn-lt"/>
                          <a:ea typeface="+mn-ea"/>
                          <a:cs typeface="Amatic SC" panose="00000500000000000000" pitchFamily="2" charset="-79"/>
                        </a:rPr>
                        <a:t>Wandle</a:t>
                      </a:r>
                      <a:r>
                        <a:rPr lang="en-GB" sz="800" kern="1200" baseline="0" dirty="0">
                          <a:solidFill>
                            <a:schemeClr val="tx1"/>
                          </a:solidFill>
                          <a:effectLst/>
                          <a:latin typeface="+mn-lt"/>
                          <a:ea typeface="+mn-ea"/>
                          <a:cs typeface="Amatic SC" panose="00000500000000000000" pitchFamily="2" charset="-79"/>
                        </a:rPr>
                        <a:t> scheme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t>f </a:t>
                      </a:r>
                      <a:r>
                        <a:rPr lang="en-GB" sz="800" dirty="0" err="1"/>
                        <a:t>ll</a:t>
                      </a:r>
                      <a:r>
                        <a:rPr lang="en-GB" sz="800" dirty="0"/>
                        <a:t> ss j v w x y z </a:t>
                      </a:r>
                      <a:r>
                        <a:rPr lang="en-GB" sz="800" dirty="0" err="1"/>
                        <a:t>zz</a:t>
                      </a:r>
                      <a:r>
                        <a:rPr lang="en-GB" sz="800" dirty="0"/>
                        <a:t> </a:t>
                      </a:r>
                      <a:r>
                        <a:rPr lang="en-GB" sz="800" dirty="0" err="1"/>
                        <a:t>qu</a:t>
                      </a:r>
                      <a:r>
                        <a:rPr lang="en-GB" sz="800" dirty="0"/>
                        <a:t> </a:t>
                      </a:r>
                      <a:r>
                        <a:rPr lang="en-GB" sz="800" dirty="0" err="1"/>
                        <a:t>ch</a:t>
                      </a:r>
                      <a:r>
                        <a:rPr lang="en-GB" sz="800" dirty="0"/>
                        <a:t> </a:t>
                      </a:r>
                      <a:r>
                        <a:rPr lang="en-GB" sz="800" dirty="0" err="1"/>
                        <a:t>sh</a:t>
                      </a:r>
                      <a:r>
                        <a:rPr lang="en-GB" sz="800" dirty="0"/>
                        <a:t> </a:t>
                      </a:r>
                      <a:r>
                        <a:rPr lang="en-GB" sz="800" dirty="0" err="1"/>
                        <a:t>th</a:t>
                      </a:r>
                      <a:r>
                        <a:rPr lang="en-GB" sz="800" dirty="0"/>
                        <a:t> ng </a:t>
                      </a:r>
                      <a:r>
                        <a:rPr lang="en-GB" sz="800" dirty="0" err="1"/>
                        <a:t>nk</a:t>
                      </a:r>
                      <a:r>
                        <a:rPr lang="en-GB" sz="800" dirty="0"/>
                        <a:t> • words with –s /s/ added at the end (hats sits) • words ending in s /z/ (his) and with –s /z/ added at the end (bags sings) put* pull* full* as and has his her go no to into she push* he of we me be</a:t>
                      </a:r>
                      <a:endParaRPr lang="en-GB" sz="800" kern="1200" dirty="0">
                        <a:solidFill>
                          <a:schemeClr val="tx1"/>
                        </a:solidFill>
                        <a:effectLst/>
                        <a:latin typeface="+mn-lt"/>
                        <a:ea typeface="+mn-ea"/>
                        <a:cs typeface="Amatic SC" panose="00000500000000000000" pitchFamily="2" charset="-79"/>
                      </a:endParaRP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kern="1200" dirty="0">
                          <a:solidFill>
                            <a:schemeClr val="tx1"/>
                          </a:solidFill>
                          <a:effectLst/>
                          <a:latin typeface="+mn-lt"/>
                          <a:ea typeface="+mn-ea"/>
                          <a:cs typeface="Amatic SC" panose="00000500000000000000" pitchFamily="2" charset="-79"/>
                        </a:rPr>
                        <a:t>Little</a:t>
                      </a:r>
                      <a:r>
                        <a:rPr lang="en-GB" sz="800" kern="1200" baseline="0" dirty="0">
                          <a:solidFill>
                            <a:schemeClr val="tx1"/>
                          </a:solidFill>
                          <a:effectLst/>
                          <a:latin typeface="+mn-lt"/>
                          <a:ea typeface="+mn-ea"/>
                          <a:cs typeface="Amatic SC" panose="00000500000000000000" pitchFamily="2" charset="-79"/>
                        </a:rPr>
                        <a:t> </a:t>
                      </a:r>
                      <a:r>
                        <a:rPr lang="en-GB" sz="800" kern="1200" baseline="0" dirty="0" err="1">
                          <a:solidFill>
                            <a:schemeClr val="tx1"/>
                          </a:solidFill>
                          <a:effectLst/>
                          <a:latin typeface="+mn-lt"/>
                          <a:ea typeface="+mn-ea"/>
                          <a:cs typeface="Amatic SC" panose="00000500000000000000" pitchFamily="2" charset="-79"/>
                        </a:rPr>
                        <a:t>Wandle</a:t>
                      </a:r>
                      <a:r>
                        <a:rPr lang="en-GB" sz="800" kern="1200" baseline="0" dirty="0">
                          <a:solidFill>
                            <a:schemeClr val="tx1"/>
                          </a:solidFill>
                          <a:effectLst/>
                          <a:latin typeface="+mn-lt"/>
                          <a:ea typeface="+mn-ea"/>
                          <a:cs typeface="Amatic SC" panose="00000500000000000000" pitchFamily="2" charset="-79"/>
                        </a:rPr>
                        <a:t> scheme</a:t>
                      </a:r>
                      <a:endParaRPr lang="en-GB" sz="800" kern="1200" dirty="0">
                        <a:solidFill>
                          <a:schemeClr val="tx1"/>
                        </a:solidFill>
                        <a:effectLst/>
                        <a:latin typeface="+mn-lt"/>
                        <a:ea typeface="+mn-ea"/>
                        <a:cs typeface="Amatic SC" panose="00000500000000000000" pitchFamily="2" charset="-79"/>
                      </a:endParaRPr>
                    </a:p>
                    <a:p>
                      <a:pPr algn="ctr">
                        <a:lnSpc>
                          <a:spcPct val="107000"/>
                        </a:lnSpc>
                        <a:spcAft>
                          <a:spcPts val="0"/>
                        </a:spcAft>
                      </a:pPr>
                      <a:r>
                        <a:rPr lang="en-GB" sz="800" dirty="0"/>
                        <a:t>ai </a:t>
                      </a:r>
                      <a:r>
                        <a:rPr lang="en-GB" sz="800" dirty="0" err="1"/>
                        <a:t>ee</a:t>
                      </a:r>
                      <a:r>
                        <a:rPr lang="en-GB" sz="800" dirty="0"/>
                        <a:t> </a:t>
                      </a:r>
                      <a:r>
                        <a:rPr lang="en-GB" sz="800" dirty="0" err="1"/>
                        <a:t>igh</a:t>
                      </a:r>
                      <a:r>
                        <a:rPr lang="en-GB" sz="800" dirty="0"/>
                        <a:t> </a:t>
                      </a:r>
                      <a:r>
                        <a:rPr lang="en-GB" sz="800" dirty="0" err="1"/>
                        <a:t>oa</a:t>
                      </a:r>
                      <a:r>
                        <a:rPr lang="en-GB" sz="800" dirty="0"/>
                        <a:t> </a:t>
                      </a:r>
                      <a:r>
                        <a:rPr lang="en-GB" sz="800" dirty="0" err="1"/>
                        <a:t>oo</a:t>
                      </a:r>
                      <a:r>
                        <a:rPr lang="en-GB" sz="800" dirty="0"/>
                        <a:t> </a:t>
                      </a:r>
                      <a:r>
                        <a:rPr lang="en-GB" sz="800" dirty="0" err="1"/>
                        <a:t>oo</a:t>
                      </a:r>
                      <a:r>
                        <a:rPr lang="en-GB" sz="800" dirty="0"/>
                        <a:t> </a:t>
                      </a:r>
                      <a:r>
                        <a:rPr lang="en-GB" sz="800" dirty="0" err="1"/>
                        <a:t>ar</a:t>
                      </a:r>
                      <a:r>
                        <a:rPr lang="en-GB" sz="800" dirty="0"/>
                        <a:t> or </a:t>
                      </a:r>
                      <a:r>
                        <a:rPr lang="en-GB" sz="800" dirty="0" err="1"/>
                        <a:t>ur</a:t>
                      </a:r>
                      <a:r>
                        <a:rPr lang="en-GB" sz="800" dirty="0"/>
                        <a:t> ow oi ear air er • words with double letters • longer words was you they my by all are sure pure</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kern="1200" dirty="0">
                          <a:solidFill>
                            <a:schemeClr val="tx1"/>
                          </a:solidFill>
                          <a:effectLst/>
                          <a:latin typeface="+mn-lt"/>
                          <a:ea typeface="+mn-ea"/>
                          <a:cs typeface="Amatic SC" panose="00000500000000000000" pitchFamily="2" charset="-79"/>
                        </a:rPr>
                        <a:t>Little</a:t>
                      </a:r>
                      <a:r>
                        <a:rPr lang="en-GB" sz="800" kern="1200" baseline="0" dirty="0">
                          <a:solidFill>
                            <a:schemeClr val="tx1"/>
                          </a:solidFill>
                          <a:effectLst/>
                          <a:latin typeface="+mn-lt"/>
                          <a:ea typeface="+mn-ea"/>
                          <a:cs typeface="Amatic SC" panose="00000500000000000000" pitchFamily="2" charset="-79"/>
                        </a:rPr>
                        <a:t> </a:t>
                      </a:r>
                      <a:r>
                        <a:rPr lang="en-GB" sz="800" kern="1200" baseline="0" dirty="0" err="1">
                          <a:solidFill>
                            <a:schemeClr val="tx1"/>
                          </a:solidFill>
                          <a:effectLst/>
                          <a:latin typeface="+mn-lt"/>
                          <a:ea typeface="+mn-ea"/>
                          <a:cs typeface="Amatic SC" panose="00000500000000000000" pitchFamily="2" charset="-79"/>
                        </a:rPr>
                        <a:t>Wandle</a:t>
                      </a:r>
                      <a:r>
                        <a:rPr lang="en-GB" sz="800" kern="1200" baseline="0" dirty="0">
                          <a:solidFill>
                            <a:schemeClr val="tx1"/>
                          </a:solidFill>
                          <a:effectLst/>
                          <a:latin typeface="+mn-lt"/>
                          <a:ea typeface="+mn-ea"/>
                          <a:cs typeface="Amatic SC" panose="00000500000000000000" pitchFamily="2" charset="-79"/>
                        </a:rPr>
                        <a:t> scheme</a:t>
                      </a:r>
                      <a:endParaRPr lang="en-GB" sz="800" kern="1200" dirty="0">
                        <a:solidFill>
                          <a:schemeClr val="tx1"/>
                        </a:solidFill>
                        <a:effectLst/>
                        <a:latin typeface="+mn-lt"/>
                        <a:ea typeface="+mn-ea"/>
                        <a:cs typeface="Amatic SC" panose="00000500000000000000" pitchFamily="2" charset="-79"/>
                      </a:endParaRPr>
                    </a:p>
                    <a:p>
                      <a:pPr algn="ctr">
                        <a:lnSpc>
                          <a:spcPct val="107000"/>
                        </a:lnSpc>
                        <a:spcAft>
                          <a:spcPts val="0"/>
                        </a:spcAft>
                      </a:pPr>
                      <a:r>
                        <a:rPr lang="en-GB" sz="800" dirty="0"/>
                        <a:t>Review Phase 3 • words with double letters, longer words, words with two or more digraphs, words ending in –</a:t>
                      </a:r>
                      <a:r>
                        <a:rPr lang="en-GB" sz="800" dirty="0" err="1"/>
                        <a:t>ing</a:t>
                      </a:r>
                      <a:r>
                        <a:rPr lang="en-GB" sz="800" dirty="0"/>
                        <a:t>, compound words • words with s /z/ in the middle • words with –s /s/ /z/ at the end • words with –es /z/ at the end</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kern="1200" dirty="0">
                          <a:solidFill>
                            <a:schemeClr val="tx1"/>
                          </a:solidFill>
                          <a:effectLst/>
                          <a:latin typeface="+mn-lt"/>
                          <a:ea typeface="+mn-ea"/>
                          <a:cs typeface="Amatic SC" panose="00000500000000000000" pitchFamily="2" charset="-79"/>
                        </a:rPr>
                        <a:t>Little</a:t>
                      </a:r>
                      <a:r>
                        <a:rPr lang="en-GB" sz="800" kern="1200" baseline="0" dirty="0">
                          <a:solidFill>
                            <a:schemeClr val="tx1"/>
                          </a:solidFill>
                          <a:effectLst/>
                          <a:latin typeface="+mn-lt"/>
                          <a:ea typeface="+mn-ea"/>
                          <a:cs typeface="Amatic SC" panose="00000500000000000000" pitchFamily="2" charset="-79"/>
                        </a:rPr>
                        <a:t> </a:t>
                      </a:r>
                      <a:r>
                        <a:rPr lang="en-GB" sz="800" kern="1200" baseline="0" dirty="0" err="1">
                          <a:solidFill>
                            <a:schemeClr val="tx1"/>
                          </a:solidFill>
                          <a:effectLst/>
                          <a:latin typeface="+mn-lt"/>
                          <a:ea typeface="+mn-ea"/>
                          <a:cs typeface="Amatic SC" panose="00000500000000000000" pitchFamily="2" charset="-79"/>
                        </a:rPr>
                        <a:t>Wandle</a:t>
                      </a:r>
                      <a:r>
                        <a:rPr lang="en-GB" sz="800" kern="1200" baseline="0" dirty="0">
                          <a:solidFill>
                            <a:schemeClr val="tx1"/>
                          </a:solidFill>
                          <a:effectLst/>
                          <a:latin typeface="+mn-lt"/>
                          <a:ea typeface="+mn-ea"/>
                          <a:cs typeface="Amatic SC" panose="00000500000000000000" pitchFamily="2" charset="-79"/>
                        </a:rPr>
                        <a:t> scheme</a:t>
                      </a:r>
                      <a:endParaRPr lang="en-GB" sz="800" kern="1200" dirty="0">
                        <a:solidFill>
                          <a:schemeClr val="tx1"/>
                        </a:solidFill>
                        <a:effectLst/>
                        <a:latin typeface="+mn-lt"/>
                        <a:ea typeface="+mn-ea"/>
                        <a:cs typeface="Amatic SC" panose="00000500000000000000" pitchFamily="2" charset="-79"/>
                      </a:endParaRPr>
                    </a:p>
                    <a:p>
                      <a:pPr algn="ctr">
                        <a:lnSpc>
                          <a:spcPct val="107000"/>
                        </a:lnSpc>
                        <a:spcAft>
                          <a:spcPts val="0"/>
                        </a:spcAft>
                      </a:pPr>
                      <a:r>
                        <a:rPr lang="en-GB" sz="800" dirty="0"/>
                        <a:t>Short vowels with adjacent consonants • CVCC CCVC CCVCC CCCVC CCCVCC • longer words and compound words • words ending in suffixes: –</a:t>
                      </a:r>
                      <a:r>
                        <a:rPr lang="en-GB" sz="800" dirty="0" err="1"/>
                        <a:t>ing</a:t>
                      </a:r>
                      <a:r>
                        <a:rPr lang="en-GB" sz="800" dirty="0"/>
                        <a:t>, –ed /t/, –ed /id/ /ed/, –</a:t>
                      </a:r>
                      <a:r>
                        <a:rPr lang="en-GB" sz="800" dirty="0" err="1"/>
                        <a:t>est</a:t>
                      </a:r>
                      <a:r>
                        <a:rPr lang="en-GB" sz="800" dirty="0"/>
                        <a:t> said so have like some come love do were here little says there when what one out today</a:t>
                      </a:r>
                      <a:endParaRPr lang="en-US" sz="8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kern="1200" dirty="0">
                          <a:solidFill>
                            <a:schemeClr val="tx1"/>
                          </a:solidFill>
                          <a:effectLst/>
                          <a:latin typeface="+mn-lt"/>
                          <a:ea typeface="+mn-ea"/>
                          <a:cs typeface="Amatic SC" panose="00000500000000000000" pitchFamily="2" charset="-79"/>
                        </a:rPr>
                        <a:t>Little</a:t>
                      </a:r>
                      <a:r>
                        <a:rPr lang="en-GB" sz="800" kern="1200" baseline="0" dirty="0">
                          <a:solidFill>
                            <a:schemeClr val="tx1"/>
                          </a:solidFill>
                          <a:effectLst/>
                          <a:latin typeface="+mn-lt"/>
                          <a:ea typeface="+mn-ea"/>
                          <a:cs typeface="Amatic SC" panose="00000500000000000000" pitchFamily="2" charset="-79"/>
                        </a:rPr>
                        <a:t> </a:t>
                      </a:r>
                      <a:r>
                        <a:rPr lang="en-GB" sz="800" kern="1200" baseline="0" dirty="0" err="1">
                          <a:solidFill>
                            <a:schemeClr val="tx1"/>
                          </a:solidFill>
                          <a:effectLst/>
                          <a:latin typeface="+mn-lt"/>
                          <a:ea typeface="+mn-ea"/>
                          <a:cs typeface="Amatic SC" panose="00000500000000000000" pitchFamily="2" charset="-79"/>
                        </a:rPr>
                        <a:t>Wandle</a:t>
                      </a:r>
                      <a:r>
                        <a:rPr lang="en-GB" sz="800" kern="1200" baseline="0" dirty="0">
                          <a:solidFill>
                            <a:schemeClr val="tx1"/>
                          </a:solidFill>
                          <a:effectLst/>
                          <a:latin typeface="+mn-lt"/>
                          <a:ea typeface="+mn-ea"/>
                          <a:cs typeface="Amatic SC" panose="00000500000000000000" pitchFamily="2" charset="-79"/>
                        </a:rPr>
                        <a:t> scheme</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dirty="0"/>
                        <a:t>Phase 3 long vowel graphemes with adjacent consonants • CVCC CCVC CCCVC CCV CCVCC • words ending in suffixes: –</a:t>
                      </a:r>
                      <a:r>
                        <a:rPr lang="en-GB" sz="800" dirty="0" err="1"/>
                        <a:t>ing</a:t>
                      </a:r>
                      <a:r>
                        <a:rPr lang="en-GB" sz="800" dirty="0"/>
                        <a:t>, –ed /t/, –ed /id/ /ed/, –ed /d/ –er, –</a:t>
                      </a:r>
                      <a:r>
                        <a:rPr lang="en-GB" sz="800" dirty="0" err="1"/>
                        <a:t>est</a:t>
                      </a:r>
                      <a:r>
                        <a:rPr lang="en-GB" sz="800" dirty="0"/>
                        <a:t> • longer words</a:t>
                      </a:r>
                      <a:endParaRPr lang="en-GB" sz="800" kern="1200" dirty="0">
                        <a:solidFill>
                          <a:schemeClr val="tx1"/>
                        </a:solidFill>
                        <a:effectLst/>
                        <a:latin typeface="+mn-lt"/>
                        <a:ea typeface="+mn-ea"/>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bl>
          </a:graphicData>
        </a:graphic>
      </p:graphicFrame>
      <p:sp>
        <p:nvSpPr>
          <p:cNvPr id="7" name="TextBox 6">
            <a:extLst>
              <a:ext uri="{FF2B5EF4-FFF2-40B4-BE49-F238E27FC236}">
                <a16:creationId xmlns:a16="http://schemas.microsoft.com/office/drawing/2014/main" id="{97360F56-619F-4311-BD93-E4B0A73326A6}"/>
              </a:ext>
            </a:extLst>
          </p:cNvPr>
          <p:cNvSpPr txBox="1"/>
          <p:nvPr/>
        </p:nvSpPr>
        <p:spPr>
          <a:xfrm>
            <a:off x="0" y="6508453"/>
            <a:ext cx="12579482" cy="307777"/>
          </a:xfrm>
          <a:prstGeom prst="rect">
            <a:avLst/>
          </a:prstGeom>
          <a:noFill/>
        </p:spPr>
        <p:txBody>
          <a:bodyPr wrap="square">
            <a:spAutoFit/>
          </a:bodyPr>
          <a:lstStyle/>
          <a:p>
            <a:r>
              <a:rPr lang="en-US" sz="1400" i="1" dirty="0">
                <a:solidFill>
                  <a:schemeClr val="bg1">
                    <a:lumMod val="50000"/>
                  </a:schemeClr>
                </a:solidFill>
                <a:effectLst/>
              </a:rPr>
              <a:t>We will provide experiences which build on children’s existing knowledge and understanding in order to challenge, stimulate and extend their learning and development</a:t>
            </a:r>
            <a:endParaRPr lang="en-GB" sz="1400" i="1" dirty="0">
              <a:solidFill>
                <a:schemeClr val="bg1">
                  <a:lumMod val="50000"/>
                </a:schemeClr>
              </a:solidFill>
            </a:endParaRPr>
          </a:p>
        </p:txBody>
      </p:sp>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586" y="156394"/>
            <a:ext cx="501298" cy="501298"/>
          </a:xfrm>
          <a:prstGeom prst="rect">
            <a:avLst/>
          </a:prstGeom>
        </p:spPr>
      </p:pic>
      <p:pic>
        <p:nvPicPr>
          <p:cNvPr id="9" name="Picture 8" descr="big PURPLE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3369"/>
            <a:ext cx="691515" cy="691515"/>
          </a:xfrm>
          <a:prstGeom prst="rect">
            <a:avLst/>
          </a:prstGeom>
          <a:noFill/>
          <a:ln>
            <a:noFill/>
          </a:ln>
        </p:spPr>
      </p:pic>
    </p:spTree>
    <p:extLst>
      <p:ext uri="{BB962C8B-B14F-4D97-AF65-F5344CB8AC3E}">
        <p14:creationId xmlns:p14="http://schemas.microsoft.com/office/powerpoint/2010/main" val="4137687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623476317"/>
              </p:ext>
            </p:extLst>
          </p:nvPr>
        </p:nvGraphicFramePr>
        <p:xfrm>
          <a:off x="366318" y="738067"/>
          <a:ext cx="11459364" cy="379270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endParaRPr lang="en-US" sz="1800" b="0" dirty="0">
                        <a:latin typeface="Amatic SC" panose="00000500000000000000" pitchFamily="2" charset="-79"/>
                        <a:cs typeface="Amatic SC" panose="00000500000000000000" pitchFamily="2" charset="-79"/>
                      </a:endParaRPr>
                    </a:p>
                    <a:p>
                      <a:pPr algn="ctr"/>
                      <a:endParaRPr lang="en-US" sz="1800" b="0" dirty="0">
                        <a:latin typeface="Amatic SC" panose="00000500000000000000" pitchFamily="2" charset="-79"/>
                        <a:cs typeface="Amatic SC" panose="00000500000000000000" pitchFamily="2" charset="-79"/>
                      </a:endParaRPr>
                    </a:p>
                    <a:p>
                      <a:pPr algn="ctr"/>
                      <a:r>
                        <a:rPr lang="en-US" sz="900" dirty="0">
                          <a:latin typeface="+mn-lt"/>
                        </a:rPr>
                        <a:t>Only ask children to write sentences when they have sufficient knowledge of letter-sound correspondences.</a:t>
                      </a:r>
                      <a:endParaRPr lang="en-GB" sz="9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Dominant hand, tripod grip, mark making, giving meaning to marks and labelling. Shopping lists,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Writing initial sounds and simple captions.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Use initial sounds to label characters / images. Silly soup. </a:t>
                      </a:r>
                      <a:r>
                        <a:rPr lang="en-GB" sz="1100" dirty="0">
                          <a:solidFill>
                            <a:schemeClr val="bg1">
                              <a:lumMod val="50000"/>
                            </a:schemeClr>
                          </a:solidFill>
                        </a:rPr>
                        <a:t>Names Labels. Captions Lists Diagrams</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Name writing, labelling using initial sounds, story scribing. Retelling stories in writing area, instructions for porridge. </a:t>
                      </a:r>
                    </a:p>
                    <a:p>
                      <a:pPr algn="ctr">
                        <a:lnSpc>
                          <a:spcPct val="107000"/>
                        </a:lnSpc>
                        <a:spcAft>
                          <a:spcPts val="800"/>
                        </a:spcAft>
                      </a:pPr>
                      <a:r>
                        <a:rPr lang="en-US" sz="1100" dirty="0">
                          <a:solidFill>
                            <a:schemeClr val="bg1">
                              <a:lumMod val="50000"/>
                            </a:schemeClr>
                          </a:solidFill>
                        </a:rPr>
                        <a:t>Help children identify the sound that is tricky to spell. </a:t>
                      </a:r>
                    </a:p>
                    <a:p>
                      <a:pPr algn="ctr">
                        <a:lnSpc>
                          <a:spcPct val="107000"/>
                        </a:lnSpc>
                        <a:spcAft>
                          <a:spcPts val="800"/>
                        </a:spcAft>
                      </a:pPr>
                      <a:endParaRPr lang="en-US" sz="1100" dirty="0">
                        <a:solidFill>
                          <a:schemeClr val="bg1">
                            <a:lumMod val="50000"/>
                          </a:schemeClr>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some of the tricky words such as I, me, my, like, to, the. Writing CVC words, Labels using CVC, CVCC, CCVC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bg1">
                              <a:lumMod val="50000"/>
                            </a:schemeClr>
                          </a:solidFill>
                        </a:rPr>
                        <a:t>Guided writing based around developing short sentences in a meaningful context. Create a story board.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100" dirty="0">
                        <a:solidFill>
                          <a:schemeClr val="bg1">
                            <a:lumMod val="50000"/>
                          </a:schemeClr>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Creating own story maps, writing captions and labels, writing simple sentences. </a:t>
                      </a:r>
                      <a:r>
                        <a:rPr lang="en-US" sz="1100" dirty="0">
                          <a:solidFill>
                            <a:schemeClr val="bg1">
                              <a:lumMod val="50000"/>
                            </a:schemeClr>
                          </a:solidFill>
                        </a:rPr>
                        <a:t>Writing short sentences to accompany story maps.  Order the Easter story. </a:t>
                      </a:r>
                    </a:p>
                    <a:p>
                      <a:pPr algn="ctr">
                        <a:lnSpc>
                          <a:spcPct val="107000"/>
                        </a:lnSpc>
                        <a:spcAft>
                          <a:spcPts val="0"/>
                        </a:spcAft>
                      </a:pPr>
                      <a:r>
                        <a:rPr lang="en-US" sz="1100" dirty="0">
                          <a:solidFill>
                            <a:schemeClr val="bg1">
                              <a:lumMod val="50000"/>
                            </a:schemeClr>
                          </a:solidFill>
                        </a:rPr>
                        <a:t>Labels and captions – life cycles Recount – A trip to the park </a:t>
                      </a:r>
                    </a:p>
                    <a:p>
                      <a:pPr algn="ctr">
                        <a:lnSpc>
                          <a:spcPct val="107000"/>
                        </a:lnSpc>
                        <a:spcAft>
                          <a:spcPts val="0"/>
                        </a:spcAft>
                      </a:pPr>
                      <a:r>
                        <a:rPr lang="en-US" sz="1100" dirty="0">
                          <a:solidFill>
                            <a:schemeClr val="bg1">
                              <a:lumMod val="50000"/>
                            </a:schemeClr>
                          </a:solidFill>
                        </a:rPr>
                        <a:t>Character descriptions. </a:t>
                      </a:r>
                    </a:p>
                    <a:p>
                      <a:pPr algn="ctr">
                        <a:lnSpc>
                          <a:spcPct val="107000"/>
                        </a:lnSpc>
                        <a:spcAft>
                          <a:spcPts val="0"/>
                        </a:spcAft>
                      </a:pPr>
                      <a:endParaRPr lang="en-US" sz="1100" dirty="0">
                        <a:solidFill>
                          <a:schemeClr val="bg1">
                            <a:lumMod val="50000"/>
                          </a:schemeClr>
                        </a:solidFill>
                      </a:endParaRPr>
                    </a:p>
                    <a:p>
                      <a:pPr algn="ctr">
                        <a:lnSpc>
                          <a:spcPct val="107000"/>
                        </a:lnSpc>
                        <a:spcAft>
                          <a:spcPts val="0"/>
                        </a:spcAft>
                      </a:pPr>
                      <a:r>
                        <a:rPr lang="en-US" sz="1100" dirty="0">
                          <a:solidFill>
                            <a:schemeClr val="bg1">
                              <a:lumMod val="50000"/>
                            </a:schemeClr>
                          </a:solidFill>
                        </a:rPr>
                        <a:t>Drawing club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recipes, lists. Writing for a purpose in role play using phonetically plausible attempts at words, beginning to use finger spaces</a:t>
                      </a:r>
                      <a:r>
                        <a:rPr lang="en-US" sz="1100" dirty="0">
                          <a:solidFill>
                            <a:schemeClr val="tx1"/>
                          </a:solidFill>
                          <a:effectLst/>
                          <a:latin typeface="+mn-lt"/>
                          <a:ea typeface="Calibri" panose="020F0502020204030204" pitchFamily="34" charset="0"/>
                          <a:cs typeface="Amatic SC" panose="00000500000000000000" pitchFamily="2" charset="-79"/>
                        </a:rPr>
                        <a:t>. </a:t>
                      </a:r>
                      <a:r>
                        <a:rPr lang="en-US" sz="1100" dirty="0">
                          <a:solidFill>
                            <a:schemeClr val="bg1">
                              <a:lumMod val="50000"/>
                            </a:schemeClr>
                          </a:solidFill>
                        </a:rPr>
                        <a:t>Form lower-case and capital letters correctly. Rhyming words. </a:t>
                      </a:r>
                    </a:p>
                    <a:p>
                      <a:pPr algn="ctr">
                        <a:lnSpc>
                          <a:spcPct val="107000"/>
                        </a:lnSpc>
                        <a:spcAft>
                          <a:spcPts val="800"/>
                        </a:spcAft>
                      </a:pPr>
                      <a:r>
                        <a:rPr lang="en-US" sz="1100" dirty="0">
                          <a:solidFill>
                            <a:schemeClr val="bg1">
                              <a:lumMod val="50000"/>
                            </a:schemeClr>
                          </a:solidFill>
                        </a:rPr>
                        <a:t>Drawing Club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Story writing, writing sentences using a range of tricky words that are spelt correctly. Beginning to use full stops, capital letters and finger spaces.</a:t>
                      </a:r>
                      <a:r>
                        <a:rPr lang="en-US" sz="1100" dirty="0">
                          <a:solidFill>
                            <a:schemeClr val="bg1">
                              <a:lumMod val="50000"/>
                            </a:schemeClr>
                          </a:solidFill>
                        </a:rPr>
                        <a:t> Innovation of familiar texts Using familiar texts as a model for writing own stories.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a:t>
                      </a: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Drawing Club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8" name="TextBox 7">
            <a:extLst>
              <a:ext uri="{FF2B5EF4-FFF2-40B4-BE49-F238E27FC236}">
                <a16:creationId xmlns:a16="http://schemas.microsoft.com/office/drawing/2014/main" id="{04441243-C9C9-4601-B9D4-CBFBC8CC15B5}"/>
              </a:ext>
            </a:extLst>
          </p:cNvPr>
          <p:cNvSpPr txBox="1"/>
          <p:nvPr/>
        </p:nvSpPr>
        <p:spPr>
          <a:xfrm>
            <a:off x="1725062" y="6424058"/>
            <a:ext cx="12170944" cy="369332"/>
          </a:xfrm>
          <a:prstGeom prst="rect">
            <a:avLst/>
          </a:prstGeom>
          <a:noFill/>
        </p:spPr>
        <p:txBody>
          <a:bodyPr wrap="square">
            <a:spAutoFit/>
          </a:bodyPr>
          <a:lstStyle/>
          <a:p>
            <a:r>
              <a:rPr lang="en-US" sz="1400" i="1" dirty="0">
                <a:solidFill>
                  <a:schemeClr val="bg1">
                    <a:lumMod val="50000"/>
                  </a:schemeClr>
                </a:solidFill>
                <a:effectLst/>
              </a:rPr>
              <a:t>We will encourage children’s independence and decision-making, supporting them to learn through their mistakes</a:t>
            </a:r>
            <a:r>
              <a:rPr lang="en-US" b="0" i="1" dirty="0">
                <a:solidFill>
                  <a:srgbClr val="333333"/>
                </a:solidFill>
                <a:effectLst/>
              </a:rPr>
              <a:t>.</a:t>
            </a:r>
            <a:endParaRPr lang="en-GB" i="1" dirty="0"/>
          </a:p>
        </p:txBody>
      </p:sp>
      <p:pic>
        <p:nvPicPr>
          <p:cNvPr id="9" name="Picture 8">
            <a:extLst>
              <a:ext uri="{FF2B5EF4-FFF2-40B4-BE49-F238E27FC236}">
                <a16:creationId xmlns:a16="http://schemas.microsoft.com/office/drawing/2014/main" id="{2A52EF99-E88A-4C68-8B8E-150BEAF606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586" y="127895"/>
            <a:ext cx="501298" cy="501298"/>
          </a:xfrm>
          <a:prstGeom prst="rect">
            <a:avLst/>
          </a:prstGeom>
        </p:spPr>
      </p:pic>
      <p:pic>
        <p:nvPicPr>
          <p:cNvPr id="7" name="Picture 6" descr="big PURPLE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78544"/>
            <a:ext cx="691515" cy="691515"/>
          </a:xfrm>
          <a:prstGeom prst="rect">
            <a:avLst/>
          </a:prstGeom>
          <a:noFill/>
          <a:ln>
            <a:noFill/>
          </a:ln>
        </p:spPr>
      </p:pic>
    </p:spTree>
    <p:extLst>
      <p:ext uri="{BB962C8B-B14F-4D97-AF65-F5344CB8AC3E}">
        <p14:creationId xmlns:p14="http://schemas.microsoft.com/office/powerpoint/2010/main" val="426974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652672379"/>
              </p:ext>
            </p:extLst>
          </p:nvPr>
        </p:nvGraphicFramePr>
        <p:xfrm>
          <a:off x="231033" y="575513"/>
          <a:ext cx="11459364" cy="408432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b="0" dirty="0">
                          <a:solidFill>
                            <a:schemeClr val="tx1"/>
                          </a:solidFill>
                          <a:latin typeface="+mn-lt"/>
                          <a:cs typeface="Amatic SC" panose="00000500000000000000" pitchFamily="2" charset="-79"/>
                        </a:rPr>
                        <a:t>Mastering Number:</a:t>
                      </a:r>
                    </a:p>
                    <a:p>
                      <a:pPr algn="ctr"/>
                      <a:r>
                        <a:rPr lang="en-GB" sz="1000" b="0" dirty="0">
                          <a:solidFill>
                            <a:schemeClr val="tx1"/>
                          </a:solidFill>
                          <a:latin typeface="+mn-lt"/>
                          <a:cs typeface="Amatic SC" panose="00000500000000000000" pitchFamily="2" charset="-79"/>
                        </a:rPr>
                        <a:t>Subitising- 3</a:t>
                      </a:r>
                    </a:p>
                    <a:p>
                      <a:pPr algn="ctr"/>
                      <a:r>
                        <a:rPr lang="en-GB" sz="1000" b="0" dirty="0">
                          <a:solidFill>
                            <a:schemeClr val="tx1"/>
                          </a:solidFill>
                          <a:latin typeface="+mn-lt"/>
                          <a:cs typeface="Amatic SC" panose="00000500000000000000" pitchFamily="2" charset="-79"/>
                        </a:rPr>
                        <a:t>Counting skills</a:t>
                      </a:r>
                    </a:p>
                    <a:p>
                      <a:pPr algn="ctr"/>
                      <a:r>
                        <a:rPr lang="en-GB" sz="1000" b="0" dirty="0">
                          <a:solidFill>
                            <a:schemeClr val="tx1"/>
                          </a:solidFill>
                          <a:latin typeface="+mn-lt"/>
                          <a:cs typeface="Amatic SC" panose="00000500000000000000" pitchFamily="2" charset="-79"/>
                        </a:rPr>
                        <a:t>Composition-3 and 4</a:t>
                      </a:r>
                    </a:p>
                    <a:p>
                      <a:pPr algn="ctr"/>
                      <a:r>
                        <a:rPr lang="en-GB" sz="1000" b="0" dirty="0">
                          <a:solidFill>
                            <a:schemeClr val="tx1"/>
                          </a:solidFill>
                          <a:latin typeface="+mn-lt"/>
                          <a:cs typeface="Amatic SC" panose="00000500000000000000" pitchFamily="2" charset="-79"/>
                        </a:rPr>
                        <a:t>Subitising-objects and sounds</a:t>
                      </a:r>
                    </a:p>
                    <a:p>
                      <a:pPr algn="ctr"/>
                      <a:r>
                        <a:rPr lang="en-GB" sz="1000" b="0" dirty="0">
                          <a:solidFill>
                            <a:schemeClr val="tx1"/>
                          </a:solidFill>
                          <a:latin typeface="+mn-lt"/>
                          <a:cs typeface="Amatic SC" panose="00000500000000000000" pitchFamily="2" charset="-79"/>
                        </a:rPr>
                        <a:t>Comparison-looking-more than, fewer than</a:t>
                      </a:r>
                    </a:p>
                    <a:p>
                      <a:pPr algn="ctr"/>
                      <a:endParaRPr lang="en-GB" sz="1000" b="0" dirty="0">
                        <a:solidFill>
                          <a:schemeClr val="tx1"/>
                        </a:solidFill>
                        <a:latin typeface="+mn-lt"/>
                        <a:cs typeface="Amatic SC" panose="00000500000000000000" pitchFamily="2" charset="-79"/>
                      </a:endParaRPr>
                    </a:p>
                    <a:p>
                      <a:pPr algn="ctr"/>
                      <a:endParaRPr lang="en-GB" sz="1000" b="0" dirty="0">
                        <a:solidFill>
                          <a:schemeClr val="tx1"/>
                        </a:solidFill>
                        <a:latin typeface="+mn-lt"/>
                        <a:cs typeface="Amatic SC" panose="00000500000000000000" pitchFamily="2" charset="-79"/>
                      </a:endParaRPr>
                    </a:p>
                    <a:p>
                      <a:pPr algn="ctr"/>
                      <a:r>
                        <a:rPr lang="en-GB" sz="1000" b="0" dirty="0">
                          <a:solidFill>
                            <a:schemeClr val="tx1"/>
                          </a:solidFill>
                          <a:latin typeface="+mn-lt"/>
                          <a:cs typeface="Amatic SC" panose="00000500000000000000" pitchFamily="2" charset="-79"/>
                        </a:rPr>
                        <a:t>White Rose –measure patterns, triangles and circles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00" b="0" dirty="0">
                          <a:solidFill>
                            <a:schemeClr val="tx1"/>
                          </a:solidFill>
                          <a:latin typeface="+mn-lt"/>
                          <a:cs typeface="Amatic SC" panose="00000500000000000000" pitchFamily="2" charset="-79"/>
                        </a:rPr>
                        <a:t>Mastering Number:</a:t>
                      </a:r>
                    </a:p>
                    <a:p>
                      <a:pPr algn="ctr"/>
                      <a:r>
                        <a:rPr lang="en-GB" sz="1000" b="0" dirty="0">
                          <a:solidFill>
                            <a:schemeClr val="tx1"/>
                          </a:solidFill>
                          <a:latin typeface="+mn-lt"/>
                          <a:cs typeface="Amatic SC" panose="00000500000000000000" pitchFamily="2" charset="-79"/>
                        </a:rPr>
                        <a:t>Counting-</a:t>
                      </a:r>
                      <a:r>
                        <a:rPr lang="en-GB" sz="1000" b="0" dirty="0" err="1">
                          <a:solidFill>
                            <a:schemeClr val="tx1"/>
                          </a:solidFill>
                          <a:latin typeface="+mn-lt"/>
                          <a:cs typeface="Amatic SC" panose="00000500000000000000" pitchFamily="2" charset="-79"/>
                        </a:rPr>
                        <a:t>fiveness</a:t>
                      </a:r>
                      <a:r>
                        <a:rPr lang="en-GB" sz="1000" b="0" dirty="0">
                          <a:solidFill>
                            <a:schemeClr val="tx1"/>
                          </a:solidFill>
                          <a:latin typeface="+mn-lt"/>
                          <a:cs typeface="Amatic SC" panose="00000500000000000000" pitchFamily="2" charset="-79"/>
                        </a:rPr>
                        <a:t> of 5</a:t>
                      </a:r>
                    </a:p>
                    <a:p>
                      <a:pPr algn="ctr"/>
                      <a:r>
                        <a:rPr lang="en-GB" sz="1000" b="0" dirty="0">
                          <a:solidFill>
                            <a:schemeClr val="tx1"/>
                          </a:solidFill>
                          <a:latin typeface="+mn-lt"/>
                          <a:cs typeface="Amatic SC" panose="00000500000000000000" pitchFamily="2" charset="-79"/>
                        </a:rPr>
                        <a:t>Comparison-comparing sets by matching</a:t>
                      </a:r>
                    </a:p>
                    <a:p>
                      <a:pPr algn="ctr"/>
                      <a:r>
                        <a:rPr lang="en-GB" sz="1000" b="0" dirty="0">
                          <a:solidFill>
                            <a:schemeClr val="tx1"/>
                          </a:solidFill>
                          <a:latin typeface="+mn-lt"/>
                          <a:cs typeface="Amatic SC" panose="00000500000000000000" pitchFamily="2" charset="-79"/>
                        </a:rPr>
                        <a:t>Composition- whole and part</a:t>
                      </a:r>
                    </a:p>
                    <a:p>
                      <a:pPr algn="ctr"/>
                      <a:r>
                        <a:rPr lang="en-GB" sz="1000" b="0" dirty="0">
                          <a:solidFill>
                            <a:schemeClr val="tx1"/>
                          </a:solidFill>
                          <a:latin typeface="+mn-lt"/>
                          <a:cs typeface="Amatic SC" panose="00000500000000000000" pitchFamily="2" charset="-79"/>
                        </a:rPr>
                        <a:t>Composition-3,4,5</a:t>
                      </a:r>
                    </a:p>
                    <a:p>
                      <a:pPr algn="ctr"/>
                      <a:r>
                        <a:rPr lang="en-GB" sz="1000" b="0" dirty="0">
                          <a:solidFill>
                            <a:schemeClr val="tx1"/>
                          </a:solidFill>
                          <a:latin typeface="+mn-lt"/>
                          <a:cs typeface="Amatic SC" panose="00000500000000000000" pitchFamily="2" charset="-79"/>
                        </a:rPr>
                        <a:t>Counting-object counting, matching numerals-10</a:t>
                      </a:r>
                    </a:p>
                    <a:p>
                      <a:pPr algn="ctr"/>
                      <a:endParaRPr lang="en-GB" sz="1000" b="0" dirty="0">
                        <a:solidFill>
                          <a:schemeClr val="tx1"/>
                        </a:solidFill>
                        <a:latin typeface="+mn-lt"/>
                        <a:cs typeface="Amatic SC" panose="00000500000000000000" pitchFamily="2" charset="-79"/>
                      </a:endParaRPr>
                    </a:p>
                    <a:p>
                      <a:pPr algn="ctr"/>
                      <a:r>
                        <a:rPr lang="en-GB" sz="1000" b="0" dirty="0">
                          <a:solidFill>
                            <a:schemeClr val="tx1"/>
                          </a:solidFill>
                          <a:latin typeface="+mn-lt"/>
                          <a:cs typeface="Amatic SC" panose="00000500000000000000" pitchFamily="2" charset="-79"/>
                        </a:rPr>
                        <a:t>White Rose- Shapes with 4 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cs typeface="Amatic SC" panose="00000500000000000000" pitchFamily="2" charset="-79"/>
                        </a:rPr>
                        <a:t>Mastering </a:t>
                      </a:r>
                      <a:r>
                        <a:rPr lang="en-US" sz="1000" b="0" dirty="0" err="1">
                          <a:solidFill>
                            <a:schemeClr val="tx1"/>
                          </a:solidFill>
                          <a:latin typeface="+mn-lt"/>
                          <a:cs typeface="Amatic SC" panose="00000500000000000000" pitchFamily="2" charset="-79"/>
                        </a:rPr>
                        <a:t>Numer</a:t>
                      </a:r>
                      <a:r>
                        <a:rPr lang="en-US" sz="1000" b="0" dirty="0">
                          <a:solidFill>
                            <a:schemeClr val="tx1"/>
                          </a:solidFill>
                          <a:latin typeface="+mn-lt"/>
                          <a:cs typeface="Amatic SC" panose="00000500000000000000" pitchFamily="2" charset="-79"/>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latin typeface="+mn-lt"/>
                          <a:cs typeface="Amatic SC" panose="00000500000000000000" pitchFamily="2" charset="-79"/>
                        </a:rPr>
                        <a:t>Subitising</a:t>
                      </a:r>
                      <a:r>
                        <a:rPr lang="en-US" sz="1000" b="0" dirty="0">
                          <a:solidFill>
                            <a:schemeClr val="tx1"/>
                          </a:solidFill>
                          <a:latin typeface="+mn-lt"/>
                          <a:cs typeface="Amatic SC" panose="00000500000000000000" pitchFamily="2" charset="-79"/>
                        </a:rPr>
                        <a:t>- within 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cs typeface="Amatic SC" panose="00000500000000000000" pitchFamily="2" charset="-79"/>
                        </a:rPr>
                        <a:t>Counting-staircase pattern, one more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cs typeface="Amatic SC" panose="00000500000000000000" pitchFamily="2" charset="-79"/>
                        </a:rPr>
                        <a:t>Composition-focus on 5, 6, 7, 5 and a bit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cs typeface="Amatic SC" panose="00000500000000000000" pitchFamily="2" charset="-79"/>
                        </a:rPr>
                        <a:t>Compare sets, make unequal sets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algn="ctr"/>
                      <a:r>
                        <a:rPr lang="en-GB" sz="1000" dirty="0">
                          <a:solidFill>
                            <a:schemeClr val="tx1"/>
                          </a:solidFill>
                          <a:latin typeface="+mn-lt"/>
                          <a:cs typeface="Amatic SC" panose="00000500000000000000" pitchFamily="2" charset="-79"/>
                        </a:rPr>
                        <a:t>White Rose- mass and capacity, length height and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000" dirty="0">
                          <a:solidFill>
                            <a:schemeClr val="tx1"/>
                          </a:solidFill>
                          <a:latin typeface="+mn-lt"/>
                          <a:cs typeface="Amatic SC" panose="00000500000000000000" pitchFamily="2" charset="-79"/>
                        </a:rPr>
                        <a:t>Mastering number:</a:t>
                      </a:r>
                    </a:p>
                    <a:p>
                      <a:pPr algn="ctr"/>
                      <a:r>
                        <a:rPr lang="en-GB" sz="1000" dirty="0">
                          <a:solidFill>
                            <a:schemeClr val="tx1"/>
                          </a:solidFill>
                          <a:latin typeface="+mn-lt"/>
                          <a:cs typeface="Amatic SC" panose="00000500000000000000" pitchFamily="2" charset="-79"/>
                        </a:rPr>
                        <a:t>Counting-staircase pattern and ordering</a:t>
                      </a:r>
                    </a:p>
                    <a:p>
                      <a:pPr algn="ctr"/>
                      <a:r>
                        <a:rPr lang="en-GB" sz="1000" dirty="0">
                          <a:solidFill>
                            <a:schemeClr val="tx1"/>
                          </a:solidFill>
                          <a:latin typeface="+mn-lt"/>
                          <a:cs typeface="Amatic SC" panose="00000500000000000000" pitchFamily="2" charset="-79"/>
                        </a:rPr>
                        <a:t>Comparison-ordering to 8, less than</a:t>
                      </a:r>
                    </a:p>
                    <a:p>
                      <a:pPr algn="ctr"/>
                      <a:r>
                        <a:rPr lang="en-GB" sz="1000" dirty="0">
                          <a:solidFill>
                            <a:schemeClr val="tx1"/>
                          </a:solidFill>
                          <a:latin typeface="+mn-lt"/>
                          <a:cs typeface="Amatic SC" panose="00000500000000000000" pitchFamily="2" charset="-79"/>
                        </a:rPr>
                        <a:t>Composition-Focus on 7, doubles, sorting numbers</a:t>
                      </a:r>
                    </a:p>
                    <a:p>
                      <a:pPr algn="ctr"/>
                      <a:endParaRPr lang="en-GB" sz="1000" dirty="0">
                        <a:solidFill>
                          <a:schemeClr val="tx1"/>
                        </a:solidFill>
                        <a:latin typeface="+mn-lt"/>
                        <a:cs typeface="Amatic SC" panose="00000500000000000000" pitchFamily="2" charset="-79"/>
                      </a:endParaRPr>
                    </a:p>
                    <a:p>
                      <a:pPr algn="ctr"/>
                      <a:endParaRPr lang="en-GB" sz="1000" dirty="0">
                        <a:solidFill>
                          <a:schemeClr val="tx1"/>
                        </a:solidFill>
                        <a:latin typeface="+mn-lt"/>
                        <a:cs typeface="Amatic SC" panose="00000500000000000000" pitchFamily="2" charset="-79"/>
                      </a:endParaRPr>
                    </a:p>
                    <a:p>
                      <a:pPr algn="ctr"/>
                      <a:r>
                        <a:rPr lang="en-GB" sz="1000" dirty="0">
                          <a:solidFill>
                            <a:schemeClr val="tx1"/>
                          </a:solidFill>
                          <a:latin typeface="+mn-lt"/>
                          <a:cs typeface="Amatic SC" panose="00000500000000000000" pitchFamily="2" charset="-79"/>
                        </a:rPr>
                        <a:t>White Rose- Explore 3D shapes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GB" sz="1000" b="0" dirty="0">
                          <a:solidFill>
                            <a:schemeClr val="tx1"/>
                          </a:solidFill>
                        </a:rPr>
                        <a:t>Mastering Number:</a:t>
                      </a:r>
                    </a:p>
                    <a:p>
                      <a:pPr algn="ctr"/>
                      <a:r>
                        <a:rPr lang="en-GB" sz="1000" b="0" dirty="0">
                          <a:solidFill>
                            <a:schemeClr val="tx1"/>
                          </a:solidFill>
                        </a:rPr>
                        <a:t>Counting-larger sets</a:t>
                      </a:r>
                    </a:p>
                    <a:p>
                      <a:pPr algn="ctr"/>
                      <a:r>
                        <a:rPr lang="en-GB" sz="1000" b="0" dirty="0">
                          <a:solidFill>
                            <a:schemeClr val="tx1"/>
                          </a:solidFill>
                        </a:rPr>
                        <a:t>Subitising- to 6</a:t>
                      </a:r>
                    </a:p>
                    <a:p>
                      <a:pPr algn="ctr"/>
                      <a:r>
                        <a:rPr lang="en-GB" sz="1000" b="0" dirty="0">
                          <a:solidFill>
                            <a:schemeClr val="tx1"/>
                          </a:solidFill>
                        </a:rPr>
                        <a:t>Composition- 5 and a bit, 10</a:t>
                      </a:r>
                    </a:p>
                    <a:p>
                      <a:pPr algn="ctr"/>
                      <a:endParaRPr lang="en-GB" sz="1000" b="0" dirty="0">
                        <a:solidFill>
                          <a:schemeClr val="tx1"/>
                        </a:solidFill>
                      </a:endParaRPr>
                    </a:p>
                    <a:p>
                      <a:pPr algn="ctr"/>
                      <a:endParaRPr lang="en-GB" sz="1000" b="0" dirty="0">
                        <a:solidFill>
                          <a:schemeClr val="tx1"/>
                        </a:solidFill>
                      </a:endParaRPr>
                    </a:p>
                    <a:p>
                      <a:pPr algn="ctr"/>
                      <a:endParaRPr lang="en-GB" sz="1000" b="0" dirty="0">
                        <a:solidFill>
                          <a:schemeClr val="tx1"/>
                        </a:solidFill>
                      </a:endParaRPr>
                    </a:p>
                    <a:p>
                      <a:pPr algn="ctr"/>
                      <a:endParaRPr lang="en-GB" sz="1000" b="0" dirty="0">
                        <a:solidFill>
                          <a:schemeClr val="tx1"/>
                        </a:solidFill>
                      </a:endParaRPr>
                    </a:p>
                    <a:p>
                      <a:pPr algn="ctr"/>
                      <a:endParaRPr lang="en-GB" sz="1000" b="0" dirty="0">
                        <a:solidFill>
                          <a:schemeClr val="tx1"/>
                        </a:solidFill>
                      </a:endParaRPr>
                    </a:p>
                    <a:p>
                      <a:pPr algn="ctr"/>
                      <a:r>
                        <a:rPr lang="en-GB" sz="1000" b="0" dirty="0">
                          <a:solidFill>
                            <a:schemeClr val="tx1"/>
                          </a:solidFill>
                        </a:rPr>
                        <a:t>White Rose-Manipulate, compose and decompose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00" b="0" dirty="0">
                          <a:solidFill>
                            <a:schemeClr val="tx1"/>
                          </a:solidFill>
                          <a:latin typeface="+mn-lt"/>
                          <a:cs typeface="Amatic SC" panose="00000500000000000000" pitchFamily="2" charset="-79"/>
                        </a:rPr>
                        <a:t>Mastering number:</a:t>
                      </a:r>
                    </a:p>
                    <a:p>
                      <a:pPr algn="ctr"/>
                      <a:r>
                        <a:rPr lang="en-US" sz="1000" b="0" dirty="0" err="1">
                          <a:solidFill>
                            <a:schemeClr val="tx1"/>
                          </a:solidFill>
                          <a:latin typeface="+mn-lt"/>
                          <a:cs typeface="Amatic SC" panose="00000500000000000000" pitchFamily="2" charset="-79"/>
                        </a:rPr>
                        <a:t>Subitise</a:t>
                      </a:r>
                      <a:r>
                        <a:rPr lang="en-US" sz="1000" b="0" dirty="0">
                          <a:solidFill>
                            <a:schemeClr val="tx1"/>
                          </a:solidFill>
                          <a:latin typeface="+mn-lt"/>
                          <a:cs typeface="Amatic SC" panose="00000500000000000000" pitchFamily="2" charset="-79"/>
                        </a:rPr>
                        <a:t> to 5, introduce the </a:t>
                      </a:r>
                      <a:r>
                        <a:rPr lang="en-US" sz="1000" b="0" dirty="0" err="1">
                          <a:solidFill>
                            <a:schemeClr val="tx1"/>
                          </a:solidFill>
                          <a:latin typeface="+mn-lt"/>
                          <a:cs typeface="Amatic SC" panose="00000500000000000000" pitchFamily="2" charset="-79"/>
                        </a:rPr>
                        <a:t>rekenrek</a:t>
                      </a:r>
                      <a:endParaRPr lang="en-US" sz="1000" b="0" dirty="0">
                        <a:solidFill>
                          <a:schemeClr val="tx1"/>
                        </a:solidFill>
                        <a:latin typeface="+mn-lt"/>
                        <a:cs typeface="Amatic SC" panose="00000500000000000000" pitchFamily="2" charset="-79"/>
                      </a:endParaRPr>
                    </a:p>
                    <a:p>
                      <a:pPr algn="ctr"/>
                      <a:r>
                        <a:rPr lang="en-US" sz="1000" b="0" dirty="0">
                          <a:solidFill>
                            <a:schemeClr val="tx1"/>
                          </a:solidFill>
                          <a:latin typeface="+mn-lt"/>
                          <a:cs typeface="Amatic SC" panose="00000500000000000000" pitchFamily="2" charset="-79"/>
                        </a:rPr>
                        <a:t>Recall number bonds to 5</a:t>
                      </a:r>
                    </a:p>
                    <a:p>
                      <a:pPr algn="ctr"/>
                      <a:r>
                        <a:rPr lang="en-US" sz="1000" b="0" dirty="0">
                          <a:solidFill>
                            <a:schemeClr val="tx1"/>
                          </a:solidFill>
                          <a:latin typeface="+mn-lt"/>
                          <a:cs typeface="Amatic SC" panose="00000500000000000000" pitchFamily="2" charset="-79"/>
                        </a:rPr>
                        <a:t>Composition of numbers to 10</a:t>
                      </a:r>
                    </a:p>
                    <a:p>
                      <a:pPr algn="ctr"/>
                      <a:r>
                        <a:rPr lang="en-US" sz="1000" b="0" dirty="0">
                          <a:solidFill>
                            <a:schemeClr val="tx1"/>
                          </a:solidFill>
                          <a:latin typeface="+mn-lt"/>
                          <a:cs typeface="Amatic SC" panose="00000500000000000000" pitchFamily="2" charset="-79"/>
                        </a:rPr>
                        <a:t>Number patterns</a:t>
                      </a:r>
                    </a:p>
                    <a:p>
                      <a:pPr algn="ctr"/>
                      <a:endParaRPr lang="en-US" sz="1000" b="0" dirty="0">
                        <a:solidFill>
                          <a:schemeClr val="tx1"/>
                        </a:solidFill>
                        <a:latin typeface="+mn-lt"/>
                        <a:cs typeface="Amatic SC" panose="00000500000000000000" pitchFamily="2" charset="-79"/>
                      </a:endParaRPr>
                    </a:p>
                    <a:p>
                      <a:pPr algn="ctr"/>
                      <a:r>
                        <a:rPr lang="en-US" sz="1000" b="0" dirty="0">
                          <a:solidFill>
                            <a:schemeClr val="tx1"/>
                          </a:solidFill>
                          <a:latin typeface="+mn-lt"/>
                          <a:cs typeface="Amatic SC" panose="00000500000000000000" pitchFamily="2" charset="-79"/>
                        </a:rPr>
                        <a:t>White Rose-visualize, build and map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6" name="TextBox 5">
            <a:extLst>
              <a:ext uri="{FF2B5EF4-FFF2-40B4-BE49-F238E27FC236}">
                <a16:creationId xmlns:a16="http://schemas.microsoft.com/office/drawing/2014/main" id="{B313AC54-6A12-4F6B-9B40-FB4CFF8167A9}"/>
              </a:ext>
            </a:extLst>
          </p:cNvPr>
          <p:cNvSpPr txBox="1"/>
          <p:nvPr/>
        </p:nvSpPr>
        <p:spPr>
          <a:xfrm>
            <a:off x="92077" y="6482083"/>
            <a:ext cx="12505336" cy="307777"/>
          </a:xfrm>
          <a:prstGeom prst="rect">
            <a:avLst/>
          </a:prstGeom>
          <a:noFill/>
        </p:spPr>
        <p:txBody>
          <a:bodyPr wrap="square">
            <a:spAutoFit/>
          </a:bodyPr>
          <a:lstStyle/>
          <a:p>
            <a:r>
              <a:rPr lang="en-US" sz="1400" i="1" dirty="0">
                <a:solidFill>
                  <a:schemeClr val="bg1">
                    <a:lumMod val="50000"/>
                  </a:schemeClr>
                </a:solidFill>
              </a:rPr>
              <a:t>Our educational method is grounded in the conviction that every individual is spiritual by nature and therefore possesses incredible capacity for learning and growth</a:t>
            </a:r>
            <a:r>
              <a:rPr lang="en-US" sz="1200" dirty="0">
                <a:solidFill>
                  <a:schemeClr val="bg1">
                    <a:lumMod val="50000"/>
                  </a:schemeClr>
                </a:solidFill>
              </a:rPr>
              <a:t>.</a:t>
            </a:r>
            <a:endParaRPr lang="en-GB" sz="1200" dirty="0">
              <a:solidFill>
                <a:schemeClr val="bg1">
                  <a:lumMod val="50000"/>
                </a:schemeClr>
              </a:solidFill>
            </a:endParaRPr>
          </a:p>
        </p:txBody>
      </p:sp>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97874" y="68140"/>
            <a:ext cx="618138" cy="618138"/>
          </a:xfrm>
          <a:prstGeom prst="rect">
            <a:avLst/>
          </a:prstGeom>
        </p:spPr>
      </p:pic>
      <p:pic>
        <p:nvPicPr>
          <p:cNvPr id="9" name="Picture 8" descr="big PURPLE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699" y="295242"/>
            <a:ext cx="691515" cy="691515"/>
          </a:xfrm>
          <a:prstGeom prst="rect">
            <a:avLst/>
          </a:prstGeom>
          <a:noFill/>
          <a:ln>
            <a:noFill/>
          </a:ln>
        </p:spPr>
      </p:pic>
    </p:spTree>
    <p:extLst>
      <p:ext uri="{BB962C8B-B14F-4D97-AF65-F5344CB8AC3E}">
        <p14:creationId xmlns:p14="http://schemas.microsoft.com/office/powerpoint/2010/main" val="3500215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5984</TotalTime>
  <Words>7505</Words>
  <Application>Microsoft Office PowerPoint</Application>
  <PresentationFormat>Widescreen</PresentationFormat>
  <Paragraphs>707</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Courier New</vt:lpstr>
      <vt:lpstr>Calibri Light</vt:lpstr>
      <vt:lpstr>Arial</vt:lpstr>
      <vt:lpstr>Calibri</vt:lpstr>
      <vt:lpstr>Adler</vt:lpstr>
      <vt:lpstr>Amatic SC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SJ Wethered</cp:lastModifiedBy>
  <cp:revision>157</cp:revision>
  <cp:lastPrinted>2021-10-12T19:58:35Z</cp:lastPrinted>
  <dcterms:created xsi:type="dcterms:W3CDTF">2021-06-03T07:59:39Z</dcterms:created>
  <dcterms:modified xsi:type="dcterms:W3CDTF">2026-01-12T14:38:49Z</dcterms:modified>
</cp:coreProperties>
</file>